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7" r:id="rId2"/>
    <p:sldId id="760" r:id="rId3"/>
    <p:sldId id="256" r:id="rId4"/>
    <p:sldId id="347" r:id="rId5"/>
    <p:sldId id="764" r:id="rId6"/>
    <p:sldId id="765" r:id="rId7"/>
    <p:sldId id="758" r:id="rId8"/>
    <p:sldId id="431" r:id="rId9"/>
    <p:sldId id="779" r:id="rId10"/>
    <p:sldId id="543" r:id="rId11"/>
    <p:sldId id="782" r:id="rId12"/>
    <p:sldId id="773" r:id="rId13"/>
    <p:sldId id="767" r:id="rId14"/>
    <p:sldId id="768" r:id="rId15"/>
    <p:sldId id="7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Fazio" initials="JF" lastIdx="1" clrIdx="0">
    <p:extLst>
      <p:ext uri="{19B8F6BF-5375-455C-9EA6-DF929625EA0E}">
        <p15:presenceInfo xmlns:p15="http://schemas.microsoft.com/office/powerpoint/2012/main" userId="2e3b20b400d771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6664" autoAdjust="0"/>
    <p:restoredTop sz="94660"/>
  </p:normalViewPr>
  <p:slideViewPr>
    <p:cSldViewPr snapToGrid="0">
      <p:cViewPr>
        <p:scale>
          <a:sx n="100" d="100"/>
          <a:sy n="100" d="100"/>
        </p:scale>
        <p:origin x="605" y="542"/>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84EA38-4798-4A87-875B-03623B96647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EB850DD-E09B-487F-B360-9E3DFD032E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153063-31EF-47FD-9996-E93D007F51CB}" type="datetimeFigureOut">
              <a:rPr lang="en-US" smtClean="0"/>
              <a:t>3/21/22</a:t>
            </a:fld>
            <a:endParaRPr lang="en-US"/>
          </a:p>
        </p:txBody>
      </p:sp>
      <p:sp>
        <p:nvSpPr>
          <p:cNvPr id="4" name="Footer Placeholder 3">
            <a:extLst>
              <a:ext uri="{FF2B5EF4-FFF2-40B4-BE49-F238E27FC236}">
                <a16:creationId xmlns:a16="http://schemas.microsoft.com/office/drawing/2014/main" id="{DDD6AC49-FA45-47B8-B3CC-A816E53629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26CEE50-364E-4B91-906C-48DD6B3960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0A6ABD-EEEE-4D9A-8917-D5DEDAE12390}" type="slidenum">
              <a:rPr lang="en-US" smtClean="0"/>
              <a:t>‹#›</a:t>
            </a:fld>
            <a:endParaRPr lang="en-US"/>
          </a:p>
        </p:txBody>
      </p:sp>
    </p:spTree>
    <p:extLst>
      <p:ext uri="{BB962C8B-B14F-4D97-AF65-F5344CB8AC3E}">
        <p14:creationId xmlns:p14="http://schemas.microsoft.com/office/powerpoint/2010/main" val="18551627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504B61-4F26-4F43-BF10-AB269FE8E535}" type="datetimeFigureOut">
              <a:rPr lang="en-US" smtClean="0"/>
              <a:t>3/21/22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7FB517-BE61-49D1-96AC-C58C99BF31C9}" type="slidenum">
              <a:rPr lang="en-US" smtClean="0"/>
              <a:t>‹#›</a:t>
            </a:fld>
            <a:endParaRPr lang="en-US"/>
          </a:p>
        </p:txBody>
      </p:sp>
    </p:spTree>
    <p:extLst>
      <p:ext uri="{BB962C8B-B14F-4D97-AF65-F5344CB8AC3E}">
        <p14:creationId xmlns:p14="http://schemas.microsoft.com/office/powerpoint/2010/main" val="471944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4754C9-BC43-7B42-A9ED-0C359213595F}"/>
              </a:ext>
            </a:extLst>
          </p:cNvPr>
          <p:cNvSpPr/>
          <p:nvPr userDrawn="1"/>
        </p:nvSpPr>
        <p:spPr>
          <a:xfrm>
            <a:off x="0" y="0"/>
            <a:ext cx="12192000" cy="6858000"/>
          </a:xfrm>
          <a:prstGeom prst="rect">
            <a:avLst/>
          </a:prstGeom>
          <a:solidFill>
            <a:srgbClr val="F0E9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EFFFF"/>
              </a:solidFill>
              <a:effectLst/>
              <a:uLnTx/>
              <a:uFillTx/>
              <a:latin typeface="Trebuchet MS" panose="020B0603020202020204"/>
              <a:ea typeface="+mn-ea"/>
              <a:cs typeface="+mn-cs"/>
            </a:endParaRPr>
          </a:p>
        </p:txBody>
      </p:sp>
      <p:sp>
        <p:nvSpPr>
          <p:cNvPr id="2" name="Title 1"/>
          <p:cNvSpPr>
            <a:spLocks noGrp="1"/>
          </p:cNvSpPr>
          <p:nvPr>
            <p:ph type="title"/>
          </p:nvPr>
        </p:nvSpPr>
        <p:spPr>
          <a:xfrm>
            <a:off x="1155711" y="769522"/>
            <a:ext cx="10515600" cy="2693891"/>
          </a:xfrm>
          <a:prstGeom prst="rect">
            <a:avLst/>
          </a:prstGeom>
        </p:spPr>
        <p:txBody>
          <a:bodyPr anchor="b">
            <a:normAutofit/>
          </a:bodyPr>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1155711" y="3529588"/>
            <a:ext cx="10515600" cy="119082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17" name="Group 16">
            <a:extLst>
              <a:ext uri="{FF2B5EF4-FFF2-40B4-BE49-F238E27FC236}">
                <a16:creationId xmlns:a16="http://schemas.microsoft.com/office/drawing/2014/main" id="{A41BC00A-6857-4BCB-BB57-F384FABB7594}"/>
              </a:ext>
            </a:extLst>
          </p:cNvPr>
          <p:cNvGrpSpPr/>
          <p:nvPr userDrawn="1"/>
        </p:nvGrpSpPr>
        <p:grpSpPr>
          <a:xfrm>
            <a:off x="973011" y="4797176"/>
            <a:ext cx="10245979" cy="1637830"/>
            <a:chOff x="1014984" y="4797176"/>
            <a:chExt cx="10245979" cy="1637830"/>
          </a:xfrm>
        </p:grpSpPr>
        <p:pic>
          <p:nvPicPr>
            <p:cNvPr id="11" name="Picture 10">
              <a:extLst>
                <a:ext uri="{FF2B5EF4-FFF2-40B4-BE49-F238E27FC236}">
                  <a16:creationId xmlns:a16="http://schemas.microsoft.com/office/drawing/2014/main" id="{309B3F4D-E0F5-4ECE-BB0B-0428559C579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55711" y="4797176"/>
              <a:ext cx="1542301" cy="1564546"/>
            </a:xfrm>
            <a:prstGeom prst="rect">
              <a:avLst/>
            </a:prstGeom>
          </p:spPr>
        </p:pic>
        <p:pic>
          <p:nvPicPr>
            <p:cNvPr id="13" name="Picture 12">
              <a:extLst>
                <a:ext uri="{FF2B5EF4-FFF2-40B4-BE49-F238E27FC236}">
                  <a16:creationId xmlns:a16="http://schemas.microsoft.com/office/drawing/2014/main" id="{81D19801-3D24-4F26-8810-2BCB7A72A31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718662" y="5297605"/>
              <a:ext cx="1542301" cy="1137401"/>
            </a:xfrm>
            <a:prstGeom prst="rect">
              <a:avLst/>
            </a:prstGeom>
          </p:spPr>
        </p:pic>
        <p:cxnSp>
          <p:nvCxnSpPr>
            <p:cNvPr id="5" name="Straight Connector 4">
              <a:extLst>
                <a:ext uri="{FF2B5EF4-FFF2-40B4-BE49-F238E27FC236}">
                  <a16:creationId xmlns:a16="http://schemas.microsoft.com/office/drawing/2014/main" id="{DEE2896D-84E9-45C4-9E5F-DCC6162BC591}"/>
                </a:ext>
              </a:extLst>
            </p:cNvPr>
            <p:cNvCxnSpPr>
              <a:cxnSpLocks/>
            </p:cNvCxnSpPr>
            <p:nvPr userDrawn="1"/>
          </p:nvCxnSpPr>
          <p:spPr>
            <a:xfrm>
              <a:off x="1014984" y="5784529"/>
              <a:ext cx="10245979" cy="0"/>
            </a:xfrm>
            <a:prstGeom prst="line">
              <a:avLst/>
            </a:prstGeom>
            <a:ln w="44450" cap="rnd">
              <a:round/>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245827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lvl1pPr algn="ctr">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3975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3975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7D6B7558-5A68-4814-8416-174DCA1EC02F}"/>
              </a:ext>
            </a:extLst>
          </p:cNvPr>
          <p:cNvSpPr>
            <a:spLocks noGrp="1"/>
          </p:cNvSpPr>
          <p:nvPr>
            <p:ph type="sldNum" sz="quarter" idx="4"/>
          </p:nvPr>
        </p:nvSpPr>
        <p:spPr>
          <a:xfrm>
            <a:off x="5832070" y="6419850"/>
            <a:ext cx="704849" cy="271257"/>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dirty="0">
              <a:solidFill>
                <a:srgbClr val="000000">
                  <a:tint val="75000"/>
                </a:srgbClr>
              </a:solidFill>
            </a:endParaRPr>
          </a:p>
        </p:txBody>
      </p:sp>
      <p:grpSp>
        <p:nvGrpSpPr>
          <p:cNvPr id="14" name="Group 13">
            <a:extLst>
              <a:ext uri="{FF2B5EF4-FFF2-40B4-BE49-F238E27FC236}">
                <a16:creationId xmlns:a16="http://schemas.microsoft.com/office/drawing/2014/main" id="{1A94A36D-B403-47A3-9940-827F2609DC5F}"/>
              </a:ext>
            </a:extLst>
          </p:cNvPr>
          <p:cNvGrpSpPr/>
          <p:nvPr userDrawn="1"/>
        </p:nvGrpSpPr>
        <p:grpSpPr>
          <a:xfrm>
            <a:off x="326756" y="5800730"/>
            <a:ext cx="11538488" cy="931208"/>
            <a:chOff x="268923" y="5800730"/>
            <a:chExt cx="11538488" cy="931208"/>
          </a:xfrm>
        </p:grpSpPr>
        <p:pic>
          <p:nvPicPr>
            <p:cNvPr id="15" name="Picture 14">
              <a:extLst>
                <a:ext uri="{FF2B5EF4-FFF2-40B4-BE49-F238E27FC236}">
                  <a16:creationId xmlns:a16="http://schemas.microsoft.com/office/drawing/2014/main" id="{79B4E59A-731D-4D59-8333-FC15305856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158" y="5800730"/>
              <a:ext cx="917968" cy="931208"/>
            </a:xfrm>
            <a:prstGeom prst="rect">
              <a:avLst/>
            </a:prstGeom>
          </p:spPr>
        </p:pic>
        <p:cxnSp>
          <p:nvCxnSpPr>
            <p:cNvPr id="16" name="Straight Connector 15">
              <a:extLst>
                <a:ext uri="{FF2B5EF4-FFF2-40B4-BE49-F238E27FC236}">
                  <a16:creationId xmlns:a16="http://schemas.microsoft.com/office/drawing/2014/main" id="{DD557C1B-DE8C-441C-8B05-7CD4B6D908D1}"/>
                </a:ext>
              </a:extLst>
            </p:cNvPr>
            <p:cNvCxnSpPr>
              <a:cxnSpLocks/>
            </p:cNvCxnSpPr>
            <p:nvPr userDrawn="1"/>
          </p:nvCxnSpPr>
          <p:spPr>
            <a:xfrm>
              <a:off x="268923" y="6350557"/>
              <a:ext cx="11538488" cy="0"/>
            </a:xfrm>
            <a:prstGeom prst="line">
              <a:avLst/>
            </a:prstGeom>
            <a:ln w="31750" cap="rnd">
              <a:round/>
            </a:ln>
          </p:spPr>
          <p:style>
            <a:lnRef idx="1">
              <a:schemeClr val="dk1"/>
            </a:lnRef>
            <a:fillRef idx="0">
              <a:schemeClr val="dk1"/>
            </a:fillRef>
            <a:effectRef idx="0">
              <a:schemeClr val="dk1"/>
            </a:effectRef>
            <a:fontRef idx="minor">
              <a:schemeClr val="tx1"/>
            </a:fontRef>
          </p:style>
        </p:cxnSp>
        <p:pic>
          <p:nvPicPr>
            <p:cNvPr id="17" name="Picture 16">
              <a:extLst>
                <a:ext uri="{FF2B5EF4-FFF2-40B4-BE49-F238E27FC236}">
                  <a16:creationId xmlns:a16="http://schemas.microsoft.com/office/drawing/2014/main" id="{1AF9A713-AC80-4E7F-A61E-08A0DF6F480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7068" y="6024391"/>
              <a:ext cx="970343" cy="543685"/>
            </a:xfrm>
            <a:prstGeom prst="rect">
              <a:avLst/>
            </a:prstGeom>
          </p:spPr>
        </p:pic>
      </p:grpSp>
    </p:spTree>
    <p:extLst>
      <p:ext uri="{BB962C8B-B14F-4D97-AF65-F5344CB8AC3E}">
        <p14:creationId xmlns:p14="http://schemas.microsoft.com/office/powerpoint/2010/main" val="235495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ver Pastel1">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6DBFAFB-B40F-8744-8591-E88EF61C4F0B}"/>
              </a:ext>
            </a:extLst>
          </p:cNvPr>
          <p:cNvPicPr>
            <a:picLocks noChangeAspect="1"/>
          </p:cNvPicPr>
          <p:nvPr userDrawn="1"/>
        </p:nvPicPr>
        <p:blipFill>
          <a:blip r:embed="rId2"/>
          <a:stretch>
            <a:fillRect/>
          </a:stretch>
        </p:blipFill>
        <p:spPr>
          <a:xfrm>
            <a:off x="205408" y="89453"/>
            <a:ext cx="11767931" cy="6619461"/>
          </a:xfrm>
          <a:prstGeom prst="rect">
            <a:avLst/>
          </a:prstGeom>
        </p:spPr>
      </p:pic>
      <p:sp>
        <p:nvSpPr>
          <p:cNvPr id="13" name="Title 1">
            <a:extLst>
              <a:ext uri="{FF2B5EF4-FFF2-40B4-BE49-F238E27FC236}">
                <a16:creationId xmlns:a16="http://schemas.microsoft.com/office/drawing/2014/main" id="{4E26FB22-2924-1D40-BE54-2F74808996DB}"/>
              </a:ext>
            </a:extLst>
          </p:cNvPr>
          <p:cNvSpPr>
            <a:spLocks noGrp="1"/>
          </p:cNvSpPr>
          <p:nvPr>
            <p:ph type="title"/>
          </p:nvPr>
        </p:nvSpPr>
        <p:spPr>
          <a:xfrm>
            <a:off x="831851" y="2738719"/>
            <a:ext cx="9041019" cy="2852737"/>
          </a:xfrm>
          <a:prstGeom prst="rect">
            <a:avLst/>
          </a:prstGeom>
        </p:spPr>
        <p:txBody>
          <a:bodyPr anchor="b">
            <a:normAutofit/>
          </a:bodyPr>
          <a:lstStyle>
            <a:lvl1pPr>
              <a:defRPr sz="5400"/>
            </a:lvl1pPr>
          </a:lstStyle>
          <a:p>
            <a:r>
              <a:rPr lang="en-US"/>
              <a:t>Click to edit Master title style</a:t>
            </a:r>
            <a:endParaRPr lang="en-US" dirty="0"/>
          </a:p>
        </p:txBody>
      </p:sp>
      <p:sp>
        <p:nvSpPr>
          <p:cNvPr id="16" name="Text Placeholder 2">
            <a:extLst>
              <a:ext uri="{FF2B5EF4-FFF2-40B4-BE49-F238E27FC236}">
                <a16:creationId xmlns:a16="http://schemas.microsoft.com/office/drawing/2014/main" id="{867600AF-FCD7-DF42-AEC5-403E75306D99}"/>
              </a:ext>
            </a:extLst>
          </p:cNvPr>
          <p:cNvSpPr>
            <a:spLocks noGrp="1"/>
          </p:cNvSpPr>
          <p:nvPr>
            <p:ph type="body" idx="1"/>
          </p:nvPr>
        </p:nvSpPr>
        <p:spPr>
          <a:xfrm>
            <a:off x="831851" y="563063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55422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Pastel2">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0B78311-CEA7-1D42-8078-B13F575AFFA4}"/>
              </a:ext>
            </a:extLst>
          </p:cNvPr>
          <p:cNvPicPr>
            <a:picLocks noChangeAspect="1"/>
          </p:cNvPicPr>
          <p:nvPr userDrawn="1"/>
        </p:nvPicPr>
        <p:blipFill>
          <a:blip r:embed="rId2"/>
          <a:stretch>
            <a:fillRect/>
          </a:stretch>
        </p:blipFill>
        <p:spPr>
          <a:xfrm>
            <a:off x="205408" y="89453"/>
            <a:ext cx="11767931" cy="6619461"/>
          </a:xfrm>
          <a:prstGeom prst="rect">
            <a:avLst/>
          </a:prstGeom>
        </p:spPr>
      </p:pic>
      <p:sp>
        <p:nvSpPr>
          <p:cNvPr id="17" name="Title 1">
            <a:extLst>
              <a:ext uri="{FF2B5EF4-FFF2-40B4-BE49-F238E27FC236}">
                <a16:creationId xmlns:a16="http://schemas.microsoft.com/office/drawing/2014/main" id="{8E91BB55-23AF-5145-A3F1-59E6F3DCAEAF}"/>
              </a:ext>
            </a:extLst>
          </p:cNvPr>
          <p:cNvSpPr>
            <a:spLocks noGrp="1"/>
          </p:cNvSpPr>
          <p:nvPr>
            <p:ph type="title"/>
          </p:nvPr>
        </p:nvSpPr>
        <p:spPr>
          <a:xfrm>
            <a:off x="831851" y="2738719"/>
            <a:ext cx="9041019" cy="2852737"/>
          </a:xfrm>
          <a:prstGeom prst="rect">
            <a:avLst/>
          </a:prstGeom>
        </p:spPr>
        <p:txBody>
          <a:bodyPr anchor="b">
            <a:normAutofit/>
          </a:bodyPr>
          <a:lstStyle>
            <a:lvl1pPr>
              <a:defRPr sz="5400"/>
            </a:lvl1pPr>
          </a:lstStyle>
          <a:p>
            <a:r>
              <a:rPr lang="en-US"/>
              <a:t>Click to edit Master title style</a:t>
            </a:r>
            <a:endParaRPr lang="en-US" dirty="0"/>
          </a:p>
        </p:txBody>
      </p:sp>
      <p:sp>
        <p:nvSpPr>
          <p:cNvPr id="18" name="Text Placeholder 2">
            <a:extLst>
              <a:ext uri="{FF2B5EF4-FFF2-40B4-BE49-F238E27FC236}">
                <a16:creationId xmlns:a16="http://schemas.microsoft.com/office/drawing/2014/main" id="{DE7DCA0E-06E5-5643-B0D6-1CF687FED81D}"/>
              </a:ext>
            </a:extLst>
          </p:cNvPr>
          <p:cNvSpPr>
            <a:spLocks noGrp="1"/>
          </p:cNvSpPr>
          <p:nvPr>
            <p:ph type="body" idx="1"/>
          </p:nvPr>
        </p:nvSpPr>
        <p:spPr>
          <a:xfrm>
            <a:off x="831851" y="563063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490776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ver Pastel3">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D971A8E-24AE-E04C-872F-FE547286270A}"/>
              </a:ext>
            </a:extLst>
          </p:cNvPr>
          <p:cNvPicPr>
            <a:picLocks noChangeAspect="1"/>
          </p:cNvPicPr>
          <p:nvPr userDrawn="1"/>
        </p:nvPicPr>
        <p:blipFill>
          <a:blip r:embed="rId2"/>
          <a:stretch>
            <a:fillRect/>
          </a:stretch>
        </p:blipFill>
        <p:spPr>
          <a:xfrm>
            <a:off x="205408" y="89453"/>
            <a:ext cx="11767931" cy="6619461"/>
          </a:xfrm>
          <a:prstGeom prst="rect">
            <a:avLst/>
          </a:prstGeom>
        </p:spPr>
      </p:pic>
      <p:sp>
        <p:nvSpPr>
          <p:cNvPr id="8" name="Title 1">
            <a:extLst>
              <a:ext uri="{FF2B5EF4-FFF2-40B4-BE49-F238E27FC236}">
                <a16:creationId xmlns:a16="http://schemas.microsoft.com/office/drawing/2014/main" id="{3073202D-62EB-1D49-8E88-B8433D573881}"/>
              </a:ext>
            </a:extLst>
          </p:cNvPr>
          <p:cNvSpPr>
            <a:spLocks noGrp="1"/>
          </p:cNvSpPr>
          <p:nvPr>
            <p:ph type="title"/>
          </p:nvPr>
        </p:nvSpPr>
        <p:spPr>
          <a:xfrm>
            <a:off x="831851" y="2738719"/>
            <a:ext cx="9041019" cy="2852737"/>
          </a:xfrm>
          <a:prstGeom prst="rect">
            <a:avLst/>
          </a:prstGeom>
        </p:spPr>
        <p:txBody>
          <a:bodyPr anchor="b">
            <a:normAutofit/>
          </a:bodyPr>
          <a:lstStyle>
            <a:lvl1pPr>
              <a:defRPr sz="5400"/>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21933D7B-F23F-7746-940D-06815AFF861D}"/>
              </a:ext>
            </a:extLst>
          </p:cNvPr>
          <p:cNvSpPr>
            <a:spLocks noGrp="1"/>
          </p:cNvSpPr>
          <p:nvPr>
            <p:ph type="body" idx="1"/>
          </p:nvPr>
        </p:nvSpPr>
        <p:spPr>
          <a:xfrm>
            <a:off x="831851" y="563063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83503820"/>
      </p:ext>
    </p:extLst>
  </p:cSld>
  <p:clrMapOvr>
    <a:masterClrMapping/>
  </p:clrMapOvr>
  <p:extLst>
    <p:ext uri="{DCECCB84-F9BA-43D5-87BE-67443E8EF086}">
      <p15:sldGuideLst xmlns:p15="http://schemas.microsoft.com/office/powerpoint/2012/main">
        <p15:guide id="1" orient="horz" pos="4080" userDrawn="1">
          <p15:clr>
            <a:srgbClr val="FBAE40"/>
          </p15:clr>
        </p15:guide>
        <p15:guide id="2" pos="3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photo">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D4BE955-0042-F148-BEC0-753E11EA3213}"/>
              </a:ext>
            </a:extLst>
          </p:cNvPr>
          <p:cNvPicPr>
            <a:picLocks noChangeAspect="1"/>
          </p:cNvPicPr>
          <p:nvPr userDrawn="1"/>
        </p:nvPicPr>
        <p:blipFill rotWithShape="1">
          <a:blip r:embed="rId2"/>
          <a:srcRect l="7682" t="6259" r="11348" b="5344"/>
          <a:stretch/>
        </p:blipFill>
        <p:spPr>
          <a:xfrm>
            <a:off x="522515" y="380326"/>
            <a:ext cx="11162384" cy="6093302"/>
          </a:xfrm>
          <a:prstGeom prst="rect">
            <a:avLst/>
          </a:prstGeom>
        </p:spPr>
      </p:pic>
      <p:pic>
        <p:nvPicPr>
          <p:cNvPr id="7" name="Picture 6">
            <a:extLst>
              <a:ext uri="{FF2B5EF4-FFF2-40B4-BE49-F238E27FC236}">
                <a16:creationId xmlns:a16="http://schemas.microsoft.com/office/drawing/2014/main" id="{AD971A8E-24AE-E04C-872F-FE547286270A}"/>
              </a:ext>
            </a:extLst>
          </p:cNvPr>
          <p:cNvPicPr>
            <a:picLocks noChangeAspect="1"/>
          </p:cNvPicPr>
          <p:nvPr userDrawn="1"/>
        </p:nvPicPr>
        <p:blipFill>
          <a:blip r:embed="rId3">
            <a:alphaModFix amt="60000"/>
          </a:blip>
          <a:stretch>
            <a:fillRect/>
          </a:stretch>
        </p:blipFill>
        <p:spPr>
          <a:xfrm>
            <a:off x="205408" y="89453"/>
            <a:ext cx="11767931" cy="6619461"/>
          </a:xfrm>
          <a:prstGeom prst="rect">
            <a:avLst/>
          </a:prstGeom>
        </p:spPr>
      </p:pic>
      <p:sp>
        <p:nvSpPr>
          <p:cNvPr id="14" name="Title 1">
            <a:extLst>
              <a:ext uri="{FF2B5EF4-FFF2-40B4-BE49-F238E27FC236}">
                <a16:creationId xmlns:a16="http://schemas.microsoft.com/office/drawing/2014/main" id="{12D6E104-FA30-EC47-9622-A562ED8E690A}"/>
              </a:ext>
            </a:extLst>
          </p:cNvPr>
          <p:cNvSpPr>
            <a:spLocks noGrp="1"/>
          </p:cNvSpPr>
          <p:nvPr>
            <p:ph type="title"/>
          </p:nvPr>
        </p:nvSpPr>
        <p:spPr>
          <a:xfrm>
            <a:off x="831851" y="1395687"/>
            <a:ext cx="9041019" cy="2852737"/>
          </a:xfrm>
          <a:prstGeom prst="rect">
            <a:avLst/>
          </a:prstGeom>
        </p:spPr>
        <p:txBody>
          <a:bodyPr anchor="b">
            <a:normAutofit/>
          </a:bodyPr>
          <a:lstStyle>
            <a:lvl1pPr>
              <a:defRPr sz="54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477EE5C0-390D-844A-B085-252DA8AC9B7B}"/>
              </a:ext>
            </a:extLst>
          </p:cNvPr>
          <p:cNvSpPr>
            <a:spLocks noGrp="1"/>
          </p:cNvSpPr>
          <p:nvPr>
            <p:ph type="body" idx="1"/>
          </p:nvPr>
        </p:nvSpPr>
        <p:spPr>
          <a:xfrm>
            <a:off x="831851" y="4287601"/>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10530921"/>
      </p:ext>
    </p:extLst>
  </p:cSld>
  <p:clrMapOvr>
    <a:masterClrMapping/>
  </p:clrMapOvr>
  <p:extLst>
    <p:ext uri="{DCECCB84-F9BA-43D5-87BE-67443E8EF086}">
      <p15:sldGuideLst xmlns:p15="http://schemas.microsoft.com/office/powerpoint/2012/main">
        <p15:guide id="1" orient="horz" pos="4080" userDrawn="1">
          <p15:clr>
            <a:srgbClr val="FBAE40"/>
          </p15:clr>
        </p15:guide>
        <p15:guide id="2" pos="320" userDrawn="1">
          <p15:clr>
            <a:srgbClr val="FBAE40"/>
          </p15:clr>
        </p15:guide>
        <p15:guide id="3" pos="7360" userDrawn="1">
          <p15:clr>
            <a:srgbClr val="FBAE40"/>
          </p15:clr>
        </p15:guide>
        <p15:guide id="4" orient="horz" pos="2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8003ED5F-7C94-49B5-99E7-60E4FCC72377}"/>
              </a:ext>
            </a:extLst>
          </p:cNvPr>
          <p:cNvSpPr>
            <a:spLocks noGrp="1"/>
          </p:cNvSpPr>
          <p:nvPr>
            <p:ph type="sldNum" sz="quarter" idx="4"/>
          </p:nvPr>
        </p:nvSpPr>
        <p:spPr>
          <a:xfrm>
            <a:off x="5827777" y="6327649"/>
            <a:ext cx="704849"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2011796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3975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F4437DAE-F364-D243-A41C-920BF4F45357}"/>
              </a:ext>
            </a:extLst>
          </p:cNvPr>
          <p:cNvSpPr>
            <a:spLocks noGrp="1"/>
          </p:cNvSpPr>
          <p:nvPr>
            <p:ph type="sldNum" sz="quarter" idx="4"/>
          </p:nvPr>
        </p:nvSpPr>
        <p:spPr>
          <a:xfrm>
            <a:off x="5832070" y="6419850"/>
            <a:ext cx="704849" cy="271257"/>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dirty="0">
              <a:solidFill>
                <a:srgbClr val="000000">
                  <a:tint val="75000"/>
                </a:srgbClr>
              </a:solidFill>
            </a:endParaRPr>
          </a:p>
        </p:txBody>
      </p:sp>
      <p:grpSp>
        <p:nvGrpSpPr>
          <p:cNvPr id="13" name="Group 12">
            <a:extLst>
              <a:ext uri="{FF2B5EF4-FFF2-40B4-BE49-F238E27FC236}">
                <a16:creationId xmlns:a16="http://schemas.microsoft.com/office/drawing/2014/main" id="{6179AB85-5BEA-4A38-9CB7-4A95CA2DE35F}"/>
              </a:ext>
            </a:extLst>
          </p:cNvPr>
          <p:cNvGrpSpPr/>
          <p:nvPr userDrawn="1"/>
        </p:nvGrpSpPr>
        <p:grpSpPr>
          <a:xfrm>
            <a:off x="326756" y="5800730"/>
            <a:ext cx="11538488" cy="931208"/>
            <a:chOff x="268923" y="5800730"/>
            <a:chExt cx="11538488" cy="931208"/>
          </a:xfrm>
        </p:grpSpPr>
        <p:pic>
          <p:nvPicPr>
            <p:cNvPr id="8" name="Picture 7">
              <a:extLst>
                <a:ext uri="{FF2B5EF4-FFF2-40B4-BE49-F238E27FC236}">
                  <a16:creationId xmlns:a16="http://schemas.microsoft.com/office/drawing/2014/main" id="{C02F8EC9-EC09-4C6A-93D6-83184E7994B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158" y="5800730"/>
              <a:ext cx="917968" cy="931208"/>
            </a:xfrm>
            <a:prstGeom prst="rect">
              <a:avLst/>
            </a:prstGeom>
          </p:spPr>
        </p:pic>
        <p:cxnSp>
          <p:nvCxnSpPr>
            <p:cNvPr id="10" name="Straight Connector 9">
              <a:extLst>
                <a:ext uri="{FF2B5EF4-FFF2-40B4-BE49-F238E27FC236}">
                  <a16:creationId xmlns:a16="http://schemas.microsoft.com/office/drawing/2014/main" id="{AD0DECDF-0A8E-4D61-8AF2-561A87AFFE81}"/>
                </a:ext>
              </a:extLst>
            </p:cNvPr>
            <p:cNvCxnSpPr>
              <a:cxnSpLocks/>
            </p:cNvCxnSpPr>
            <p:nvPr userDrawn="1"/>
          </p:nvCxnSpPr>
          <p:spPr>
            <a:xfrm>
              <a:off x="268923" y="6350557"/>
              <a:ext cx="11538488" cy="0"/>
            </a:xfrm>
            <a:prstGeom prst="line">
              <a:avLst/>
            </a:prstGeom>
            <a:ln w="31750" cap="rnd">
              <a:round/>
            </a:ln>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C127DE98-9184-47A2-B293-7E31CA838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7068" y="6024391"/>
              <a:ext cx="970343" cy="543685"/>
            </a:xfrm>
            <a:prstGeom prst="rect">
              <a:avLst/>
            </a:prstGeom>
          </p:spPr>
        </p:pic>
      </p:grpSp>
    </p:spTree>
    <p:extLst>
      <p:ext uri="{BB962C8B-B14F-4D97-AF65-F5344CB8AC3E}">
        <p14:creationId xmlns:p14="http://schemas.microsoft.com/office/powerpoint/2010/main" val="232172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7F9B9-36C0-4B57-A19A-97B17C502BD4}"/>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1" name="Slide Number Placeholder 5">
            <a:extLst>
              <a:ext uri="{FF2B5EF4-FFF2-40B4-BE49-F238E27FC236}">
                <a16:creationId xmlns:a16="http://schemas.microsoft.com/office/drawing/2014/main" id="{4F0F7773-B0BA-4412-8C20-24B8B2AC306B}"/>
              </a:ext>
            </a:extLst>
          </p:cNvPr>
          <p:cNvSpPr>
            <a:spLocks noGrp="1"/>
          </p:cNvSpPr>
          <p:nvPr>
            <p:ph type="sldNum" sz="quarter" idx="4"/>
          </p:nvPr>
        </p:nvSpPr>
        <p:spPr>
          <a:xfrm>
            <a:off x="5832070" y="6419850"/>
            <a:ext cx="704849" cy="271257"/>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dirty="0">
              <a:solidFill>
                <a:srgbClr val="000000">
                  <a:tint val="75000"/>
                </a:srgbClr>
              </a:solidFill>
            </a:endParaRPr>
          </a:p>
        </p:txBody>
      </p:sp>
      <p:grpSp>
        <p:nvGrpSpPr>
          <p:cNvPr id="12" name="Group 11">
            <a:extLst>
              <a:ext uri="{FF2B5EF4-FFF2-40B4-BE49-F238E27FC236}">
                <a16:creationId xmlns:a16="http://schemas.microsoft.com/office/drawing/2014/main" id="{CDA1AA28-ACC6-44EC-8AFE-9AE964051BF8}"/>
              </a:ext>
            </a:extLst>
          </p:cNvPr>
          <p:cNvGrpSpPr/>
          <p:nvPr userDrawn="1"/>
        </p:nvGrpSpPr>
        <p:grpSpPr>
          <a:xfrm>
            <a:off x="326756" y="5800730"/>
            <a:ext cx="11538488" cy="931208"/>
            <a:chOff x="268923" y="5800730"/>
            <a:chExt cx="11538488" cy="931208"/>
          </a:xfrm>
        </p:grpSpPr>
        <p:pic>
          <p:nvPicPr>
            <p:cNvPr id="13" name="Picture 12">
              <a:extLst>
                <a:ext uri="{FF2B5EF4-FFF2-40B4-BE49-F238E27FC236}">
                  <a16:creationId xmlns:a16="http://schemas.microsoft.com/office/drawing/2014/main" id="{ABBF74E9-4E73-4BD2-984B-FE3C928A28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158" y="5800730"/>
              <a:ext cx="917968" cy="931208"/>
            </a:xfrm>
            <a:prstGeom prst="rect">
              <a:avLst/>
            </a:prstGeom>
          </p:spPr>
        </p:pic>
        <p:cxnSp>
          <p:nvCxnSpPr>
            <p:cNvPr id="14" name="Straight Connector 13">
              <a:extLst>
                <a:ext uri="{FF2B5EF4-FFF2-40B4-BE49-F238E27FC236}">
                  <a16:creationId xmlns:a16="http://schemas.microsoft.com/office/drawing/2014/main" id="{84478DFF-D47C-4777-A202-3FE591167352}"/>
                </a:ext>
              </a:extLst>
            </p:cNvPr>
            <p:cNvCxnSpPr>
              <a:cxnSpLocks/>
            </p:cNvCxnSpPr>
            <p:nvPr userDrawn="1"/>
          </p:nvCxnSpPr>
          <p:spPr>
            <a:xfrm>
              <a:off x="268923" y="6350557"/>
              <a:ext cx="11538488" cy="0"/>
            </a:xfrm>
            <a:prstGeom prst="line">
              <a:avLst/>
            </a:prstGeom>
            <a:ln w="31750" cap="rnd">
              <a:round/>
            </a:ln>
          </p:spPr>
          <p:style>
            <a:lnRef idx="1">
              <a:schemeClr val="dk1"/>
            </a:lnRef>
            <a:fillRef idx="0">
              <a:schemeClr val="dk1"/>
            </a:fillRef>
            <a:effectRef idx="0">
              <a:schemeClr val="dk1"/>
            </a:effectRef>
            <a:fontRef idx="minor">
              <a:schemeClr val="tx1"/>
            </a:fontRef>
          </p:style>
        </p:cxnSp>
        <p:pic>
          <p:nvPicPr>
            <p:cNvPr id="15" name="Picture 14">
              <a:extLst>
                <a:ext uri="{FF2B5EF4-FFF2-40B4-BE49-F238E27FC236}">
                  <a16:creationId xmlns:a16="http://schemas.microsoft.com/office/drawing/2014/main" id="{11D8BB26-70B8-419F-8CDB-DFE8E7B6795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7068" y="6024391"/>
              <a:ext cx="970343" cy="543685"/>
            </a:xfrm>
            <a:prstGeom prst="rect">
              <a:avLst/>
            </a:prstGeom>
          </p:spPr>
        </p:pic>
      </p:grpSp>
    </p:spTree>
    <p:extLst>
      <p:ext uri="{BB962C8B-B14F-4D97-AF65-F5344CB8AC3E}">
        <p14:creationId xmlns:p14="http://schemas.microsoft.com/office/powerpoint/2010/main" val="3872657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 Logo">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1407E4D0-944C-403C-906C-02DA839D6E28}"/>
              </a:ext>
            </a:extLst>
          </p:cNvPr>
          <p:cNvSpPr>
            <a:spLocks noGrp="1"/>
          </p:cNvSpPr>
          <p:nvPr>
            <p:ph type="sldNum" sz="quarter" idx="4"/>
          </p:nvPr>
        </p:nvSpPr>
        <p:spPr>
          <a:xfrm>
            <a:off x="5832070" y="6419850"/>
            <a:ext cx="704849" cy="271257"/>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dirty="0">
              <a:solidFill>
                <a:srgbClr val="000000">
                  <a:tint val="75000"/>
                </a:srgbClr>
              </a:solidFill>
            </a:endParaRPr>
          </a:p>
        </p:txBody>
      </p:sp>
      <p:grpSp>
        <p:nvGrpSpPr>
          <p:cNvPr id="11" name="Group 10">
            <a:extLst>
              <a:ext uri="{FF2B5EF4-FFF2-40B4-BE49-F238E27FC236}">
                <a16:creationId xmlns:a16="http://schemas.microsoft.com/office/drawing/2014/main" id="{4D1A0B21-6493-442E-B989-A85ED15F5C9B}"/>
              </a:ext>
            </a:extLst>
          </p:cNvPr>
          <p:cNvGrpSpPr/>
          <p:nvPr userDrawn="1"/>
        </p:nvGrpSpPr>
        <p:grpSpPr>
          <a:xfrm>
            <a:off x="326756" y="5800730"/>
            <a:ext cx="11538488" cy="931208"/>
            <a:chOff x="268923" y="5800730"/>
            <a:chExt cx="11538488" cy="931208"/>
          </a:xfrm>
        </p:grpSpPr>
        <p:pic>
          <p:nvPicPr>
            <p:cNvPr id="12" name="Picture 11">
              <a:extLst>
                <a:ext uri="{FF2B5EF4-FFF2-40B4-BE49-F238E27FC236}">
                  <a16:creationId xmlns:a16="http://schemas.microsoft.com/office/drawing/2014/main" id="{0CF283A4-2994-4021-B073-A13097B9A9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158" y="5800730"/>
              <a:ext cx="917968" cy="931208"/>
            </a:xfrm>
            <a:prstGeom prst="rect">
              <a:avLst/>
            </a:prstGeom>
          </p:spPr>
        </p:pic>
        <p:cxnSp>
          <p:nvCxnSpPr>
            <p:cNvPr id="13" name="Straight Connector 12">
              <a:extLst>
                <a:ext uri="{FF2B5EF4-FFF2-40B4-BE49-F238E27FC236}">
                  <a16:creationId xmlns:a16="http://schemas.microsoft.com/office/drawing/2014/main" id="{6E7AD914-3DF7-485D-B145-115321B8AA56}"/>
                </a:ext>
              </a:extLst>
            </p:cNvPr>
            <p:cNvCxnSpPr>
              <a:cxnSpLocks/>
            </p:cNvCxnSpPr>
            <p:nvPr userDrawn="1"/>
          </p:nvCxnSpPr>
          <p:spPr>
            <a:xfrm>
              <a:off x="268923" y="6350557"/>
              <a:ext cx="11538488" cy="0"/>
            </a:xfrm>
            <a:prstGeom prst="line">
              <a:avLst/>
            </a:prstGeom>
            <a:ln w="31750" cap="rnd">
              <a:round/>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992566D5-03BC-4100-A4BE-45A66F2B0A1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7068" y="6024391"/>
              <a:ext cx="970343" cy="543685"/>
            </a:xfrm>
            <a:prstGeom prst="rect">
              <a:avLst/>
            </a:prstGeom>
          </p:spPr>
        </p:pic>
      </p:grpSp>
    </p:spTree>
    <p:extLst>
      <p:ext uri="{BB962C8B-B14F-4D97-AF65-F5344CB8AC3E}">
        <p14:creationId xmlns:p14="http://schemas.microsoft.com/office/powerpoint/2010/main" val="259351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 Logo without Text">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20D54617-E0E5-43BD-B529-618876B5507C}"/>
              </a:ext>
            </a:extLst>
          </p:cNvPr>
          <p:cNvSpPr>
            <a:spLocks noGrp="1"/>
          </p:cNvSpPr>
          <p:nvPr>
            <p:ph type="sldNum" sz="quarter" idx="4"/>
          </p:nvPr>
        </p:nvSpPr>
        <p:spPr>
          <a:xfrm>
            <a:off x="5832070" y="6419850"/>
            <a:ext cx="704849" cy="271257"/>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dirty="0">
              <a:solidFill>
                <a:srgbClr val="000000">
                  <a:tint val="75000"/>
                </a:srgbClr>
              </a:solidFill>
            </a:endParaRPr>
          </a:p>
        </p:txBody>
      </p:sp>
      <p:grpSp>
        <p:nvGrpSpPr>
          <p:cNvPr id="11" name="Group 10">
            <a:extLst>
              <a:ext uri="{FF2B5EF4-FFF2-40B4-BE49-F238E27FC236}">
                <a16:creationId xmlns:a16="http://schemas.microsoft.com/office/drawing/2014/main" id="{22F40C85-1653-438B-962C-1335BC9E1FC0}"/>
              </a:ext>
            </a:extLst>
          </p:cNvPr>
          <p:cNvGrpSpPr/>
          <p:nvPr userDrawn="1"/>
        </p:nvGrpSpPr>
        <p:grpSpPr>
          <a:xfrm>
            <a:off x="326756" y="5800730"/>
            <a:ext cx="11538488" cy="931208"/>
            <a:chOff x="268923" y="5800730"/>
            <a:chExt cx="11538488" cy="931208"/>
          </a:xfrm>
        </p:grpSpPr>
        <p:pic>
          <p:nvPicPr>
            <p:cNvPr id="12" name="Picture 11">
              <a:extLst>
                <a:ext uri="{FF2B5EF4-FFF2-40B4-BE49-F238E27FC236}">
                  <a16:creationId xmlns:a16="http://schemas.microsoft.com/office/drawing/2014/main" id="{2F4A34C4-8CD1-4BD0-A19C-7D5000217A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158" y="5800730"/>
              <a:ext cx="917968" cy="931208"/>
            </a:xfrm>
            <a:prstGeom prst="rect">
              <a:avLst/>
            </a:prstGeom>
          </p:spPr>
        </p:pic>
        <p:cxnSp>
          <p:nvCxnSpPr>
            <p:cNvPr id="13" name="Straight Connector 12">
              <a:extLst>
                <a:ext uri="{FF2B5EF4-FFF2-40B4-BE49-F238E27FC236}">
                  <a16:creationId xmlns:a16="http://schemas.microsoft.com/office/drawing/2014/main" id="{CC397836-50DB-4D1E-9C70-85A9D8DDF3F8}"/>
                </a:ext>
              </a:extLst>
            </p:cNvPr>
            <p:cNvCxnSpPr>
              <a:cxnSpLocks/>
            </p:cNvCxnSpPr>
            <p:nvPr userDrawn="1"/>
          </p:nvCxnSpPr>
          <p:spPr>
            <a:xfrm>
              <a:off x="268923" y="6350557"/>
              <a:ext cx="11538488" cy="0"/>
            </a:xfrm>
            <a:prstGeom prst="line">
              <a:avLst/>
            </a:prstGeom>
            <a:ln w="31750" cap="rnd">
              <a:round/>
            </a:ln>
          </p:spPr>
          <p:style>
            <a:lnRef idx="1">
              <a:schemeClr val="dk1"/>
            </a:lnRef>
            <a:fillRef idx="0">
              <a:schemeClr val="dk1"/>
            </a:fillRef>
            <a:effectRef idx="0">
              <a:schemeClr val="dk1"/>
            </a:effectRef>
            <a:fontRef idx="minor">
              <a:schemeClr val="tx1"/>
            </a:fontRef>
          </p:style>
        </p:cxnSp>
        <p:pic>
          <p:nvPicPr>
            <p:cNvPr id="14" name="Picture 13">
              <a:extLst>
                <a:ext uri="{FF2B5EF4-FFF2-40B4-BE49-F238E27FC236}">
                  <a16:creationId xmlns:a16="http://schemas.microsoft.com/office/drawing/2014/main" id="{60C2BDB9-FE64-424B-ACC6-A45DB1817C3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7068" y="6024391"/>
              <a:ext cx="970343" cy="543685"/>
            </a:xfrm>
            <a:prstGeom prst="rect">
              <a:avLst/>
            </a:prstGeom>
          </p:spPr>
        </p:pic>
      </p:grpSp>
    </p:spTree>
    <p:extLst>
      <p:ext uri="{BB962C8B-B14F-4D97-AF65-F5344CB8AC3E}">
        <p14:creationId xmlns:p14="http://schemas.microsoft.com/office/powerpoint/2010/main" val="2622284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8" name="Chart Placeholder 3">
            <a:extLst>
              <a:ext uri="{FF2B5EF4-FFF2-40B4-BE49-F238E27FC236}">
                <a16:creationId xmlns:a16="http://schemas.microsoft.com/office/drawing/2014/main" id="{B69A4779-727F-E344-AF4D-040D5FE19E6C}"/>
              </a:ext>
            </a:extLst>
          </p:cNvPr>
          <p:cNvSpPr>
            <a:spLocks noGrp="1"/>
          </p:cNvSpPr>
          <p:nvPr>
            <p:ph type="chart" sz="quarter" idx="10"/>
          </p:nvPr>
        </p:nvSpPr>
        <p:spPr>
          <a:xfrm>
            <a:off x="501651" y="829295"/>
            <a:ext cx="11152467" cy="4692650"/>
          </a:xfrm>
        </p:spPr>
        <p:txBody>
          <a:bodyPr/>
          <a:lstStyle/>
          <a:p>
            <a:r>
              <a:rPr lang="en-US"/>
              <a:t>Click icon to add chart</a:t>
            </a:r>
          </a:p>
        </p:txBody>
      </p:sp>
      <p:sp>
        <p:nvSpPr>
          <p:cNvPr id="12" name="Slide Number Placeholder 5">
            <a:extLst>
              <a:ext uri="{FF2B5EF4-FFF2-40B4-BE49-F238E27FC236}">
                <a16:creationId xmlns:a16="http://schemas.microsoft.com/office/drawing/2014/main" id="{63A8E377-F342-456B-BB84-AE66F63A712A}"/>
              </a:ext>
            </a:extLst>
          </p:cNvPr>
          <p:cNvSpPr>
            <a:spLocks noGrp="1"/>
          </p:cNvSpPr>
          <p:nvPr>
            <p:ph type="sldNum" sz="quarter" idx="4"/>
          </p:nvPr>
        </p:nvSpPr>
        <p:spPr>
          <a:xfrm>
            <a:off x="5832070" y="6419850"/>
            <a:ext cx="704849" cy="271257"/>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dirty="0">
              <a:solidFill>
                <a:srgbClr val="000000">
                  <a:tint val="75000"/>
                </a:srgbClr>
              </a:solidFill>
            </a:endParaRPr>
          </a:p>
        </p:txBody>
      </p:sp>
      <p:grpSp>
        <p:nvGrpSpPr>
          <p:cNvPr id="13" name="Group 12">
            <a:extLst>
              <a:ext uri="{FF2B5EF4-FFF2-40B4-BE49-F238E27FC236}">
                <a16:creationId xmlns:a16="http://schemas.microsoft.com/office/drawing/2014/main" id="{2923395B-642D-43F6-8F56-B3653952A67F}"/>
              </a:ext>
            </a:extLst>
          </p:cNvPr>
          <p:cNvGrpSpPr/>
          <p:nvPr userDrawn="1"/>
        </p:nvGrpSpPr>
        <p:grpSpPr>
          <a:xfrm>
            <a:off x="326756" y="5800730"/>
            <a:ext cx="11538488" cy="931208"/>
            <a:chOff x="268923" y="5800730"/>
            <a:chExt cx="11538488" cy="931208"/>
          </a:xfrm>
        </p:grpSpPr>
        <p:pic>
          <p:nvPicPr>
            <p:cNvPr id="14" name="Picture 13">
              <a:extLst>
                <a:ext uri="{FF2B5EF4-FFF2-40B4-BE49-F238E27FC236}">
                  <a16:creationId xmlns:a16="http://schemas.microsoft.com/office/drawing/2014/main" id="{444D872B-5299-4870-93D7-4F0B238A54A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158" y="5800730"/>
              <a:ext cx="917968" cy="931208"/>
            </a:xfrm>
            <a:prstGeom prst="rect">
              <a:avLst/>
            </a:prstGeom>
          </p:spPr>
        </p:pic>
        <p:cxnSp>
          <p:nvCxnSpPr>
            <p:cNvPr id="15" name="Straight Connector 14">
              <a:extLst>
                <a:ext uri="{FF2B5EF4-FFF2-40B4-BE49-F238E27FC236}">
                  <a16:creationId xmlns:a16="http://schemas.microsoft.com/office/drawing/2014/main" id="{1D0CCAB3-1939-4C69-A4F4-B0E47BF4382A}"/>
                </a:ext>
              </a:extLst>
            </p:cNvPr>
            <p:cNvCxnSpPr>
              <a:cxnSpLocks/>
            </p:cNvCxnSpPr>
            <p:nvPr userDrawn="1"/>
          </p:nvCxnSpPr>
          <p:spPr>
            <a:xfrm>
              <a:off x="268923" y="6350557"/>
              <a:ext cx="11538488" cy="0"/>
            </a:xfrm>
            <a:prstGeom prst="line">
              <a:avLst/>
            </a:prstGeom>
            <a:ln w="31750" cap="rnd">
              <a:round/>
            </a:ln>
          </p:spPr>
          <p:style>
            <a:lnRef idx="1">
              <a:schemeClr val="dk1"/>
            </a:lnRef>
            <a:fillRef idx="0">
              <a:schemeClr val="dk1"/>
            </a:fillRef>
            <a:effectRef idx="0">
              <a:schemeClr val="dk1"/>
            </a:effectRef>
            <a:fontRef idx="minor">
              <a:schemeClr val="tx1"/>
            </a:fontRef>
          </p:style>
        </p:cxnSp>
        <p:pic>
          <p:nvPicPr>
            <p:cNvPr id="16" name="Picture 15">
              <a:extLst>
                <a:ext uri="{FF2B5EF4-FFF2-40B4-BE49-F238E27FC236}">
                  <a16:creationId xmlns:a16="http://schemas.microsoft.com/office/drawing/2014/main" id="{3E9F1D08-B729-4EFA-85B2-32A702518C0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7068" y="6024391"/>
              <a:ext cx="970343" cy="543685"/>
            </a:xfrm>
            <a:prstGeom prst="rect">
              <a:avLst/>
            </a:prstGeom>
          </p:spPr>
        </p:pic>
      </p:grpSp>
    </p:spTree>
    <p:extLst>
      <p:ext uri="{BB962C8B-B14F-4D97-AF65-F5344CB8AC3E}">
        <p14:creationId xmlns:p14="http://schemas.microsoft.com/office/powerpoint/2010/main" val="285538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out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81E8E6-EAF2-433B-91B4-B59691DC1D2E}"/>
              </a:ext>
            </a:extLst>
          </p:cNvPr>
          <p:cNvSpPr>
            <a:spLocks noGrp="1"/>
          </p:cNvSpPr>
          <p:nvPr>
            <p:ph sz="quarter" idx="10" hasCustomPrompt="1"/>
          </p:nvPr>
        </p:nvSpPr>
        <p:spPr>
          <a:xfrm>
            <a:off x="797984" y="415925"/>
            <a:ext cx="10828867" cy="5399088"/>
          </a:xfrm>
        </p:spPr>
        <p:txBody>
          <a:bodyPr/>
          <a:lstStyle>
            <a:lvl1pPr marL="0" indent="0">
              <a:buNone/>
              <a:defRPr/>
            </a:lvl1pPr>
          </a:lstStyle>
          <a:p>
            <a:pPr lvl="0"/>
            <a:r>
              <a:rPr lang="en-US" dirty="0"/>
              <a:t>Click to add text</a:t>
            </a:r>
          </a:p>
        </p:txBody>
      </p:sp>
      <p:sp>
        <p:nvSpPr>
          <p:cNvPr id="11" name="Slide Number Placeholder 5">
            <a:extLst>
              <a:ext uri="{FF2B5EF4-FFF2-40B4-BE49-F238E27FC236}">
                <a16:creationId xmlns:a16="http://schemas.microsoft.com/office/drawing/2014/main" id="{24671C14-F649-4D3D-9BC9-2B29813E99D4}"/>
              </a:ext>
            </a:extLst>
          </p:cNvPr>
          <p:cNvSpPr>
            <a:spLocks noGrp="1"/>
          </p:cNvSpPr>
          <p:nvPr>
            <p:ph type="sldNum" sz="quarter" idx="4"/>
          </p:nvPr>
        </p:nvSpPr>
        <p:spPr>
          <a:xfrm>
            <a:off x="5832070" y="6419850"/>
            <a:ext cx="704849" cy="271257"/>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dirty="0">
              <a:solidFill>
                <a:srgbClr val="000000">
                  <a:tint val="75000"/>
                </a:srgbClr>
              </a:solidFill>
            </a:endParaRPr>
          </a:p>
        </p:txBody>
      </p:sp>
      <p:grpSp>
        <p:nvGrpSpPr>
          <p:cNvPr id="12" name="Group 11">
            <a:extLst>
              <a:ext uri="{FF2B5EF4-FFF2-40B4-BE49-F238E27FC236}">
                <a16:creationId xmlns:a16="http://schemas.microsoft.com/office/drawing/2014/main" id="{C963ADAF-7980-4F95-9856-18D10BB04064}"/>
              </a:ext>
            </a:extLst>
          </p:cNvPr>
          <p:cNvGrpSpPr/>
          <p:nvPr userDrawn="1"/>
        </p:nvGrpSpPr>
        <p:grpSpPr>
          <a:xfrm>
            <a:off x="326756" y="5800730"/>
            <a:ext cx="11538488" cy="931208"/>
            <a:chOff x="268923" y="5800730"/>
            <a:chExt cx="11538488" cy="931208"/>
          </a:xfrm>
        </p:grpSpPr>
        <p:pic>
          <p:nvPicPr>
            <p:cNvPr id="13" name="Picture 12">
              <a:extLst>
                <a:ext uri="{FF2B5EF4-FFF2-40B4-BE49-F238E27FC236}">
                  <a16:creationId xmlns:a16="http://schemas.microsoft.com/office/drawing/2014/main" id="{8FE967E0-23BB-4E29-9A0D-C2E95213BC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158" y="5800730"/>
              <a:ext cx="917968" cy="931208"/>
            </a:xfrm>
            <a:prstGeom prst="rect">
              <a:avLst/>
            </a:prstGeom>
          </p:spPr>
        </p:pic>
        <p:cxnSp>
          <p:nvCxnSpPr>
            <p:cNvPr id="14" name="Straight Connector 13">
              <a:extLst>
                <a:ext uri="{FF2B5EF4-FFF2-40B4-BE49-F238E27FC236}">
                  <a16:creationId xmlns:a16="http://schemas.microsoft.com/office/drawing/2014/main" id="{DE75AA6C-698D-4E27-AFD5-38B84C351CD9}"/>
                </a:ext>
              </a:extLst>
            </p:cNvPr>
            <p:cNvCxnSpPr>
              <a:cxnSpLocks/>
            </p:cNvCxnSpPr>
            <p:nvPr userDrawn="1"/>
          </p:nvCxnSpPr>
          <p:spPr>
            <a:xfrm>
              <a:off x="268923" y="6350557"/>
              <a:ext cx="11538488" cy="0"/>
            </a:xfrm>
            <a:prstGeom prst="line">
              <a:avLst/>
            </a:prstGeom>
            <a:ln w="31750" cap="rnd">
              <a:round/>
            </a:ln>
          </p:spPr>
          <p:style>
            <a:lnRef idx="1">
              <a:schemeClr val="dk1"/>
            </a:lnRef>
            <a:fillRef idx="0">
              <a:schemeClr val="dk1"/>
            </a:fillRef>
            <a:effectRef idx="0">
              <a:schemeClr val="dk1"/>
            </a:effectRef>
            <a:fontRef idx="minor">
              <a:schemeClr val="tx1"/>
            </a:fontRef>
          </p:style>
        </p:cxnSp>
        <p:pic>
          <p:nvPicPr>
            <p:cNvPr id="15" name="Picture 14">
              <a:extLst>
                <a:ext uri="{FF2B5EF4-FFF2-40B4-BE49-F238E27FC236}">
                  <a16:creationId xmlns:a16="http://schemas.microsoft.com/office/drawing/2014/main" id="{CED71267-F03E-4378-8ABA-9C33093ECC2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7068" y="6024391"/>
              <a:ext cx="970343" cy="543685"/>
            </a:xfrm>
            <a:prstGeom prst="rect">
              <a:avLst/>
            </a:prstGeom>
          </p:spPr>
        </p:pic>
      </p:grpSp>
    </p:spTree>
    <p:extLst>
      <p:ext uri="{BB962C8B-B14F-4D97-AF65-F5344CB8AC3E}">
        <p14:creationId xmlns:p14="http://schemas.microsoft.com/office/powerpoint/2010/main" val="206073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chart">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6F6BE3E-C3A6-9E43-9A5C-83F6017FF0E9}"/>
              </a:ext>
            </a:extLst>
          </p:cNvPr>
          <p:cNvSpPr>
            <a:spLocks noGrp="1"/>
          </p:cNvSpPr>
          <p:nvPr>
            <p:ph idx="1"/>
          </p:nvPr>
        </p:nvSpPr>
        <p:spPr>
          <a:xfrm>
            <a:off x="694765" y="1048912"/>
            <a:ext cx="488725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hart Placeholder 3">
            <a:extLst>
              <a:ext uri="{FF2B5EF4-FFF2-40B4-BE49-F238E27FC236}">
                <a16:creationId xmlns:a16="http://schemas.microsoft.com/office/drawing/2014/main" id="{B3A203B9-092F-C04C-BD56-150CBC7812B5}"/>
              </a:ext>
            </a:extLst>
          </p:cNvPr>
          <p:cNvSpPr>
            <a:spLocks noGrp="1"/>
          </p:cNvSpPr>
          <p:nvPr>
            <p:ph type="chart" sz="quarter" idx="10"/>
          </p:nvPr>
        </p:nvSpPr>
        <p:spPr>
          <a:xfrm>
            <a:off x="5928287" y="829295"/>
            <a:ext cx="5928783" cy="4692650"/>
          </a:xfrm>
        </p:spPr>
        <p:txBody>
          <a:bodyPr/>
          <a:lstStyle/>
          <a:p>
            <a:r>
              <a:rPr lang="en-US"/>
              <a:t>Click icon to add chart</a:t>
            </a:r>
          </a:p>
        </p:txBody>
      </p:sp>
      <p:sp>
        <p:nvSpPr>
          <p:cNvPr id="13" name="Slide Number Placeholder 5">
            <a:extLst>
              <a:ext uri="{FF2B5EF4-FFF2-40B4-BE49-F238E27FC236}">
                <a16:creationId xmlns:a16="http://schemas.microsoft.com/office/drawing/2014/main" id="{CECF9A4D-7C3E-48A6-AB1B-2B9D3C4385F7}"/>
              </a:ext>
            </a:extLst>
          </p:cNvPr>
          <p:cNvSpPr>
            <a:spLocks noGrp="1"/>
          </p:cNvSpPr>
          <p:nvPr>
            <p:ph type="sldNum" sz="quarter" idx="4"/>
          </p:nvPr>
        </p:nvSpPr>
        <p:spPr>
          <a:xfrm>
            <a:off x="5832070" y="6419850"/>
            <a:ext cx="704849" cy="271257"/>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dirty="0">
              <a:solidFill>
                <a:srgbClr val="000000">
                  <a:tint val="75000"/>
                </a:srgbClr>
              </a:solidFill>
            </a:endParaRPr>
          </a:p>
        </p:txBody>
      </p:sp>
      <p:grpSp>
        <p:nvGrpSpPr>
          <p:cNvPr id="14" name="Group 13">
            <a:extLst>
              <a:ext uri="{FF2B5EF4-FFF2-40B4-BE49-F238E27FC236}">
                <a16:creationId xmlns:a16="http://schemas.microsoft.com/office/drawing/2014/main" id="{CBECE2C6-5FB8-4DB7-8FE5-3C7A47B147C3}"/>
              </a:ext>
            </a:extLst>
          </p:cNvPr>
          <p:cNvGrpSpPr/>
          <p:nvPr userDrawn="1"/>
        </p:nvGrpSpPr>
        <p:grpSpPr>
          <a:xfrm>
            <a:off x="326756" y="5800730"/>
            <a:ext cx="11538488" cy="931208"/>
            <a:chOff x="268923" y="5800730"/>
            <a:chExt cx="11538488" cy="931208"/>
          </a:xfrm>
        </p:grpSpPr>
        <p:pic>
          <p:nvPicPr>
            <p:cNvPr id="15" name="Picture 14">
              <a:extLst>
                <a:ext uri="{FF2B5EF4-FFF2-40B4-BE49-F238E27FC236}">
                  <a16:creationId xmlns:a16="http://schemas.microsoft.com/office/drawing/2014/main" id="{6809BA06-1BBA-45B7-9426-962DA9EEDC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158" y="5800730"/>
              <a:ext cx="917968" cy="931208"/>
            </a:xfrm>
            <a:prstGeom prst="rect">
              <a:avLst/>
            </a:prstGeom>
          </p:spPr>
        </p:pic>
        <p:cxnSp>
          <p:nvCxnSpPr>
            <p:cNvPr id="16" name="Straight Connector 15">
              <a:extLst>
                <a:ext uri="{FF2B5EF4-FFF2-40B4-BE49-F238E27FC236}">
                  <a16:creationId xmlns:a16="http://schemas.microsoft.com/office/drawing/2014/main" id="{DF91CD4F-3921-47DE-B7F2-EDCE21395D8C}"/>
                </a:ext>
              </a:extLst>
            </p:cNvPr>
            <p:cNvCxnSpPr>
              <a:cxnSpLocks/>
            </p:cNvCxnSpPr>
            <p:nvPr userDrawn="1"/>
          </p:nvCxnSpPr>
          <p:spPr>
            <a:xfrm>
              <a:off x="268923" y="6350557"/>
              <a:ext cx="11538488" cy="0"/>
            </a:xfrm>
            <a:prstGeom prst="line">
              <a:avLst/>
            </a:prstGeom>
            <a:ln w="31750" cap="rnd">
              <a:round/>
            </a:ln>
          </p:spPr>
          <p:style>
            <a:lnRef idx="1">
              <a:schemeClr val="dk1"/>
            </a:lnRef>
            <a:fillRef idx="0">
              <a:schemeClr val="dk1"/>
            </a:fillRef>
            <a:effectRef idx="0">
              <a:schemeClr val="dk1"/>
            </a:effectRef>
            <a:fontRef idx="minor">
              <a:schemeClr val="tx1"/>
            </a:fontRef>
          </p:style>
        </p:cxnSp>
        <p:pic>
          <p:nvPicPr>
            <p:cNvPr id="17" name="Picture 16">
              <a:extLst>
                <a:ext uri="{FF2B5EF4-FFF2-40B4-BE49-F238E27FC236}">
                  <a16:creationId xmlns:a16="http://schemas.microsoft.com/office/drawing/2014/main" id="{AEB8F16A-CFF5-4569-9DFB-045120785EE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7068" y="6024391"/>
              <a:ext cx="970343" cy="543685"/>
            </a:xfrm>
            <a:prstGeom prst="rect">
              <a:avLst/>
            </a:prstGeom>
          </p:spPr>
        </p:pic>
      </p:grpSp>
    </p:spTree>
    <p:extLst>
      <p:ext uri="{BB962C8B-B14F-4D97-AF65-F5344CB8AC3E}">
        <p14:creationId xmlns:p14="http://schemas.microsoft.com/office/powerpoint/2010/main" val="20316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 text">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C6F6BE3E-C3A6-9E43-9A5C-83F6017FF0E9}"/>
              </a:ext>
            </a:extLst>
          </p:cNvPr>
          <p:cNvSpPr>
            <a:spLocks noGrp="1"/>
          </p:cNvSpPr>
          <p:nvPr>
            <p:ph idx="1"/>
          </p:nvPr>
        </p:nvSpPr>
        <p:spPr>
          <a:xfrm>
            <a:off x="6705599" y="1048912"/>
            <a:ext cx="488725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hart Placeholder 3">
            <a:extLst>
              <a:ext uri="{FF2B5EF4-FFF2-40B4-BE49-F238E27FC236}">
                <a16:creationId xmlns:a16="http://schemas.microsoft.com/office/drawing/2014/main" id="{7FA7A964-76BC-2C4A-B4E4-515CFBEC6783}"/>
              </a:ext>
            </a:extLst>
          </p:cNvPr>
          <p:cNvSpPr>
            <a:spLocks noGrp="1"/>
          </p:cNvSpPr>
          <p:nvPr>
            <p:ph type="chart" sz="quarter" idx="10"/>
          </p:nvPr>
        </p:nvSpPr>
        <p:spPr>
          <a:xfrm>
            <a:off x="501651" y="829295"/>
            <a:ext cx="5928783" cy="4692650"/>
          </a:xfrm>
        </p:spPr>
        <p:txBody>
          <a:bodyPr/>
          <a:lstStyle/>
          <a:p>
            <a:r>
              <a:rPr lang="en-US"/>
              <a:t>Click icon to add chart</a:t>
            </a:r>
          </a:p>
        </p:txBody>
      </p:sp>
      <p:sp>
        <p:nvSpPr>
          <p:cNvPr id="13" name="Slide Number Placeholder 5">
            <a:extLst>
              <a:ext uri="{FF2B5EF4-FFF2-40B4-BE49-F238E27FC236}">
                <a16:creationId xmlns:a16="http://schemas.microsoft.com/office/drawing/2014/main" id="{DE6F7748-CDE3-406C-93F7-2DABB4939CA1}"/>
              </a:ext>
            </a:extLst>
          </p:cNvPr>
          <p:cNvSpPr>
            <a:spLocks noGrp="1"/>
          </p:cNvSpPr>
          <p:nvPr>
            <p:ph type="sldNum" sz="quarter" idx="4"/>
          </p:nvPr>
        </p:nvSpPr>
        <p:spPr>
          <a:xfrm>
            <a:off x="5832070" y="6419850"/>
            <a:ext cx="704849" cy="271257"/>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dirty="0">
              <a:solidFill>
                <a:srgbClr val="000000">
                  <a:tint val="75000"/>
                </a:srgbClr>
              </a:solidFill>
            </a:endParaRPr>
          </a:p>
        </p:txBody>
      </p:sp>
      <p:grpSp>
        <p:nvGrpSpPr>
          <p:cNvPr id="14" name="Group 13">
            <a:extLst>
              <a:ext uri="{FF2B5EF4-FFF2-40B4-BE49-F238E27FC236}">
                <a16:creationId xmlns:a16="http://schemas.microsoft.com/office/drawing/2014/main" id="{70619B52-4CDF-4430-A40A-65EA7E22C867}"/>
              </a:ext>
            </a:extLst>
          </p:cNvPr>
          <p:cNvGrpSpPr/>
          <p:nvPr userDrawn="1"/>
        </p:nvGrpSpPr>
        <p:grpSpPr>
          <a:xfrm>
            <a:off x="326756" y="5800730"/>
            <a:ext cx="11538488" cy="931208"/>
            <a:chOff x="268923" y="5800730"/>
            <a:chExt cx="11538488" cy="931208"/>
          </a:xfrm>
        </p:grpSpPr>
        <p:pic>
          <p:nvPicPr>
            <p:cNvPr id="15" name="Picture 14">
              <a:extLst>
                <a:ext uri="{FF2B5EF4-FFF2-40B4-BE49-F238E27FC236}">
                  <a16:creationId xmlns:a16="http://schemas.microsoft.com/office/drawing/2014/main" id="{9CA64BDF-0B96-47C9-9ED4-041552A05D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158" y="5800730"/>
              <a:ext cx="917968" cy="931208"/>
            </a:xfrm>
            <a:prstGeom prst="rect">
              <a:avLst/>
            </a:prstGeom>
          </p:spPr>
        </p:pic>
        <p:cxnSp>
          <p:nvCxnSpPr>
            <p:cNvPr id="16" name="Straight Connector 15">
              <a:extLst>
                <a:ext uri="{FF2B5EF4-FFF2-40B4-BE49-F238E27FC236}">
                  <a16:creationId xmlns:a16="http://schemas.microsoft.com/office/drawing/2014/main" id="{6FD513B3-7F10-4B0E-A35F-A2B8BB747662}"/>
                </a:ext>
              </a:extLst>
            </p:cNvPr>
            <p:cNvCxnSpPr>
              <a:cxnSpLocks/>
            </p:cNvCxnSpPr>
            <p:nvPr userDrawn="1"/>
          </p:nvCxnSpPr>
          <p:spPr>
            <a:xfrm>
              <a:off x="268923" y="6350557"/>
              <a:ext cx="11538488" cy="0"/>
            </a:xfrm>
            <a:prstGeom prst="line">
              <a:avLst/>
            </a:prstGeom>
            <a:ln w="31750" cap="rnd">
              <a:round/>
            </a:ln>
          </p:spPr>
          <p:style>
            <a:lnRef idx="1">
              <a:schemeClr val="dk1"/>
            </a:lnRef>
            <a:fillRef idx="0">
              <a:schemeClr val="dk1"/>
            </a:fillRef>
            <a:effectRef idx="0">
              <a:schemeClr val="dk1"/>
            </a:effectRef>
            <a:fontRef idx="minor">
              <a:schemeClr val="tx1"/>
            </a:fontRef>
          </p:style>
        </p:cxnSp>
        <p:pic>
          <p:nvPicPr>
            <p:cNvPr id="17" name="Picture 16">
              <a:extLst>
                <a:ext uri="{FF2B5EF4-FFF2-40B4-BE49-F238E27FC236}">
                  <a16:creationId xmlns:a16="http://schemas.microsoft.com/office/drawing/2014/main" id="{750B34B0-910C-4D9B-8256-A8F370F56B5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7068" y="6024391"/>
              <a:ext cx="970343" cy="543685"/>
            </a:xfrm>
            <a:prstGeom prst="rect">
              <a:avLst/>
            </a:prstGeom>
          </p:spPr>
        </p:pic>
      </p:grpSp>
    </p:spTree>
    <p:extLst>
      <p:ext uri="{BB962C8B-B14F-4D97-AF65-F5344CB8AC3E}">
        <p14:creationId xmlns:p14="http://schemas.microsoft.com/office/powerpoint/2010/main" val="22356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2"/>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3" name="Title Placeholder 22">
            <a:extLst>
              <a:ext uri="{FF2B5EF4-FFF2-40B4-BE49-F238E27FC236}">
                <a16:creationId xmlns:a16="http://schemas.microsoft.com/office/drawing/2014/main" id="{770D2D7B-89AA-2342-9D15-8D0287FA8656}"/>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26" name="Slide Number Placeholder 5">
            <a:extLst>
              <a:ext uri="{FF2B5EF4-FFF2-40B4-BE49-F238E27FC236}">
                <a16:creationId xmlns:a16="http://schemas.microsoft.com/office/drawing/2014/main" id="{73FD5139-A21E-7E40-8155-4F0B6CF47917}"/>
              </a:ext>
            </a:extLst>
          </p:cNvPr>
          <p:cNvSpPr>
            <a:spLocks noGrp="1"/>
          </p:cNvSpPr>
          <p:nvPr>
            <p:ph type="sldNum" sz="quarter" idx="4"/>
          </p:nvPr>
        </p:nvSpPr>
        <p:spPr>
          <a:xfrm>
            <a:off x="5827777" y="6327649"/>
            <a:ext cx="704849"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fld id="{DCB029D6-5554-3449-9E92-4345D2269ABD}" type="slidenum">
              <a:rPr lang="en-US" smtClean="0">
                <a:solidFill>
                  <a:srgbClr val="000000">
                    <a:tint val="75000"/>
                  </a:srgbClr>
                </a:solidFill>
              </a:rPr>
              <a:pPr>
                <a:defRPr/>
              </a:pPr>
              <a:t>‹#›</a:t>
            </a:fld>
            <a:endParaRPr lang="en-US">
              <a:solidFill>
                <a:srgbClr val="000000">
                  <a:tint val="75000"/>
                </a:srgbClr>
              </a:solidFill>
            </a:endParaRPr>
          </a:p>
        </p:txBody>
      </p:sp>
    </p:spTree>
    <p:extLst>
      <p:ext uri="{BB962C8B-B14F-4D97-AF65-F5344CB8AC3E}">
        <p14:creationId xmlns:p14="http://schemas.microsoft.com/office/powerpoint/2010/main" val="6161903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7"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hf hdr="0" dt="0"/>
  <p:txStyles>
    <p:titleStyle>
      <a:lvl1pPr algn="l" defTabSz="914400" rtl="0" eaLnBrk="1" latinLnBrk="0" hangingPunct="1">
        <a:lnSpc>
          <a:spcPct val="90000"/>
        </a:lnSpc>
        <a:spcBef>
          <a:spcPct val="0"/>
        </a:spcBef>
        <a:buNone/>
        <a:defRPr sz="4000" b="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2" Type="http://schemas.openxmlformats.org/officeDocument/2006/relationships/hyperlink" Target="https://www.nwcouncil.org/2021powerplan_pathways-decarboniza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wcouncil.org/2021-northwest-power-plan" TargetMode="External"/><Relationship Id="rId2" Type="http://schemas.openxmlformats.org/officeDocument/2006/relationships/hyperlink" Target="https://www.nwcouncil.org/reports/poweract/" TargetMode="External"/><Relationship Id="rId1" Type="http://schemas.openxmlformats.org/officeDocument/2006/relationships/slideLayout" Target="../slideLayouts/slideLayout2.xml"/><Relationship Id="rId4" Type="http://schemas.openxmlformats.org/officeDocument/2006/relationships/hyperlink" Target="https://www.nwcouncil.org/fish-and-wildlif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C2C5FB-958D-4F44-BE84-627636764985}"/>
              </a:ext>
            </a:extLst>
          </p:cNvPr>
          <p:cNvSpPr>
            <a:spLocks noGrp="1"/>
          </p:cNvSpPr>
          <p:nvPr>
            <p:ph type="title"/>
          </p:nvPr>
        </p:nvSpPr>
        <p:spPr>
          <a:xfrm>
            <a:off x="579967" y="321839"/>
            <a:ext cx="11032065" cy="3925252"/>
          </a:xfrm>
        </p:spPr>
        <p:txBody>
          <a:bodyPr>
            <a:normAutofit/>
          </a:bodyPr>
          <a:lstStyle/>
          <a:p>
            <a:pPr algn="ctr"/>
            <a:r>
              <a:rPr lang="en-US" dirty="0"/>
              <a:t>NW Power and Conservation Council’s</a:t>
            </a:r>
            <a:br>
              <a:rPr lang="en-US" dirty="0"/>
            </a:br>
            <a:r>
              <a:rPr lang="en-US" dirty="0"/>
              <a:t>2021 Power Plan</a:t>
            </a:r>
            <a:br>
              <a:rPr lang="en-US" sz="4000" dirty="0"/>
            </a:br>
            <a:br>
              <a:rPr lang="en-US" sz="4000" dirty="0"/>
            </a:br>
            <a:r>
              <a:rPr lang="en-US" sz="2800" dirty="0"/>
              <a:t>Salem City Club Program</a:t>
            </a:r>
            <a:br>
              <a:rPr lang="en-US" sz="2800" dirty="0"/>
            </a:br>
            <a:r>
              <a:rPr lang="en-US" sz="2800" dirty="0"/>
              <a:t>March 18, 2022</a:t>
            </a:r>
            <a:br>
              <a:rPr lang="en-US" sz="2800" dirty="0"/>
            </a:br>
            <a:br>
              <a:rPr lang="en-US" sz="2800" dirty="0"/>
            </a:br>
            <a:r>
              <a:rPr lang="en-US" sz="2800" dirty="0">
                <a:latin typeface="Comic Sans MS" panose="030F0702030302020204" pitchFamily="66" charset="0"/>
              </a:rPr>
              <a:t>Powering the Northwest: </a:t>
            </a:r>
            <a:br>
              <a:rPr lang="en-US" sz="2800" dirty="0">
                <a:latin typeface="Comic Sans MS" panose="030F0702030302020204" pitchFamily="66" charset="0"/>
              </a:rPr>
            </a:br>
            <a:r>
              <a:rPr lang="en-US" sz="2800" dirty="0">
                <a:latin typeface="Comic Sans MS" panose="030F0702030302020204" pitchFamily="66" charset="0"/>
              </a:rPr>
              <a:t>Can Green Power Keep the Lights On?</a:t>
            </a:r>
          </a:p>
        </p:txBody>
      </p:sp>
      <p:sp>
        <p:nvSpPr>
          <p:cNvPr id="5" name="Text Placeholder 4">
            <a:extLst>
              <a:ext uri="{FF2B5EF4-FFF2-40B4-BE49-F238E27FC236}">
                <a16:creationId xmlns:a16="http://schemas.microsoft.com/office/drawing/2014/main" id="{983E98E3-A6A5-4726-8305-C38409288E25}"/>
              </a:ext>
            </a:extLst>
          </p:cNvPr>
          <p:cNvSpPr>
            <a:spLocks noGrp="1"/>
          </p:cNvSpPr>
          <p:nvPr>
            <p:ph type="body" idx="1"/>
          </p:nvPr>
        </p:nvSpPr>
        <p:spPr>
          <a:xfrm>
            <a:off x="2897883" y="4867275"/>
            <a:ext cx="6396234" cy="758297"/>
          </a:xfrm>
        </p:spPr>
        <p:txBody>
          <a:bodyPr>
            <a:normAutofit/>
          </a:bodyPr>
          <a:lstStyle/>
          <a:p>
            <a:pPr algn="ctr"/>
            <a:r>
              <a:rPr lang="en-US" sz="1900" b="1" dirty="0">
                <a:latin typeface="+mn-lt"/>
              </a:rPr>
              <a:t>John Fazio</a:t>
            </a:r>
            <a:br>
              <a:rPr lang="en-US" sz="1900" b="1" dirty="0">
                <a:latin typeface="+mn-lt"/>
              </a:rPr>
            </a:br>
            <a:r>
              <a:rPr lang="en-US" sz="1900" dirty="0">
                <a:latin typeface="+mn-lt"/>
              </a:rPr>
              <a:t>Senior Systems Analyst</a:t>
            </a:r>
          </a:p>
        </p:txBody>
      </p:sp>
    </p:spTree>
    <p:extLst>
      <p:ext uri="{BB962C8B-B14F-4D97-AF65-F5344CB8AC3E}">
        <p14:creationId xmlns:p14="http://schemas.microsoft.com/office/powerpoint/2010/main" val="97815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0E80A-B095-4254-A52F-D3C8224243C1}"/>
              </a:ext>
            </a:extLst>
          </p:cNvPr>
          <p:cNvSpPr>
            <a:spLocks noGrp="1"/>
          </p:cNvSpPr>
          <p:nvPr>
            <p:ph type="title"/>
          </p:nvPr>
        </p:nvSpPr>
        <p:spPr>
          <a:xfrm>
            <a:off x="838200" y="156868"/>
            <a:ext cx="10515600" cy="641422"/>
          </a:xfrm>
        </p:spPr>
        <p:txBody>
          <a:bodyPr>
            <a:normAutofit/>
          </a:bodyPr>
          <a:lstStyle/>
          <a:p>
            <a:r>
              <a:rPr lang="en-US" dirty="0"/>
              <a:t>Assessing Resource Adequacy for the PNW</a:t>
            </a:r>
          </a:p>
        </p:txBody>
      </p:sp>
      <p:pic>
        <p:nvPicPr>
          <p:cNvPr id="6" name="Picture 5" descr="A picture containing text, map&#10;&#10;Description automatically generated">
            <a:extLst>
              <a:ext uri="{FF2B5EF4-FFF2-40B4-BE49-F238E27FC236}">
                <a16:creationId xmlns:a16="http://schemas.microsoft.com/office/drawing/2014/main" id="{32115F56-D23E-4D51-BB3A-35C10E7DC6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1340" y="917128"/>
            <a:ext cx="3727420" cy="2682092"/>
          </a:xfrm>
          <a:prstGeom prst="rect">
            <a:avLst/>
          </a:prstGeom>
        </p:spPr>
      </p:pic>
      <p:sp>
        <p:nvSpPr>
          <p:cNvPr id="7" name="TextBox 6">
            <a:extLst>
              <a:ext uri="{FF2B5EF4-FFF2-40B4-BE49-F238E27FC236}">
                <a16:creationId xmlns:a16="http://schemas.microsoft.com/office/drawing/2014/main" id="{3E9C0294-C494-4A6B-A214-0B2FD2E91797}"/>
              </a:ext>
            </a:extLst>
          </p:cNvPr>
          <p:cNvSpPr txBox="1"/>
          <p:nvPr/>
        </p:nvSpPr>
        <p:spPr>
          <a:xfrm>
            <a:off x="5952611" y="1730216"/>
            <a:ext cx="5599811"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rgbClr val="FF0000"/>
                </a:solidFill>
              </a:rPr>
              <a:t>Thousands</a:t>
            </a:r>
            <a:r>
              <a:rPr lang="en-US" dirty="0"/>
              <a:t> of simulations with different combinations of future unknowns</a:t>
            </a:r>
          </a:p>
        </p:txBody>
      </p:sp>
      <p:sp>
        <p:nvSpPr>
          <p:cNvPr id="9" name="TextBox 8">
            <a:extLst>
              <a:ext uri="{FF2B5EF4-FFF2-40B4-BE49-F238E27FC236}">
                <a16:creationId xmlns:a16="http://schemas.microsoft.com/office/drawing/2014/main" id="{07D040A1-9C6C-425B-85C2-91817F05D8DE}"/>
              </a:ext>
            </a:extLst>
          </p:cNvPr>
          <p:cNvSpPr txBox="1"/>
          <p:nvPr/>
        </p:nvSpPr>
        <p:spPr>
          <a:xfrm>
            <a:off x="5952611" y="1081151"/>
            <a:ext cx="5720314" cy="646331"/>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FF0000"/>
                </a:solidFill>
                <a:highlight>
                  <a:srgbClr val="FFFF00"/>
                </a:highlight>
              </a:rPr>
              <a:t>GENESYS</a:t>
            </a:r>
            <a:r>
              <a:rPr lang="en-US" b="1" dirty="0"/>
              <a:t>: </a:t>
            </a:r>
            <a:r>
              <a:rPr lang="en-US" dirty="0"/>
              <a:t>Chronological </a:t>
            </a:r>
            <a:r>
              <a:rPr lang="en-US" dirty="0">
                <a:solidFill>
                  <a:srgbClr val="FF0000"/>
                </a:solidFill>
              </a:rPr>
              <a:t>hourly</a:t>
            </a:r>
            <a:r>
              <a:rPr lang="en-US" dirty="0"/>
              <a:t> simulation of all PNW resources for </a:t>
            </a:r>
            <a:r>
              <a:rPr lang="en-US" dirty="0">
                <a:solidFill>
                  <a:srgbClr val="FF0000"/>
                </a:solidFill>
              </a:rPr>
              <a:t>one</a:t>
            </a:r>
            <a:r>
              <a:rPr lang="en-US" dirty="0"/>
              <a:t> year </a:t>
            </a:r>
          </a:p>
        </p:txBody>
      </p:sp>
      <p:sp>
        <p:nvSpPr>
          <p:cNvPr id="11" name="TextBox 10">
            <a:extLst>
              <a:ext uri="{FF2B5EF4-FFF2-40B4-BE49-F238E27FC236}">
                <a16:creationId xmlns:a16="http://schemas.microsoft.com/office/drawing/2014/main" id="{DD51DA37-70E5-4367-804F-24334BDD8A73}"/>
              </a:ext>
            </a:extLst>
          </p:cNvPr>
          <p:cNvSpPr txBox="1"/>
          <p:nvPr/>
        </p:nvSpPr>
        <p:spPr>
          <a:xfrm>
            <a:off x="5952611" y="4149573"/>
            <a:ext cx="5977119" cy="369332"/>
          </a:xfrm>
          <a:prstGeom prst="rect">
            <a:avLst/>
          </a:prstGeom>
          <a:noFill/>
        </p:spPr>
        <p:txBody>
          <a:bodyPr wrap="square" rtlCol="0">
            <a:spAutoFit/>
          </a:bodyPr>
          <a:lstStyle/>
          <a:p>
            <a:pPr marL="285750" indent="-285750">
              <a:buFont typeface="Arial" panose="020B0604020202020204" pitchFamily="34" charset="0"/>
              <a:buChar char="•"/>
            </a:pPr>
            <a:r>
              <a:rPr lang="en-US" dirty="0"/>
              <a:t>Record all hours when load cannot be served </a:t>
            </a:r>
          </a:p>
        </p:txBody>
      </p:sp>
      <p:sp>
        <p:nvSpPr>
          <p:cNvPr id="13" name="TextBox 12">
            <a:extLst>
              <a:ext uri="{FF2B5EF4-FFF2-40B4-BE49-F238E27FC236}">
                <a16:creationId xmlns:a16="http://schemas.microsoft.com/office/drawing/2014/main" id="{C965255A-0AE4-4A3B-842A-5576A0D1A94A}"/>
              </a:ext>
            </a:extLst>
          </p:cNvPr>
          <p:cNvSpPr txBox="1"/>
          <p:nvPr/>
        </p:nvSpPr>
        <p:spPr>
          <a:xfrm>
            <a:off x="5952611" y="4523184"/>
            <a:ext cx="5601252" cy="1046440"/>
          </a:xfrm>
          <a:prstGeom prst="rect">
            <a:avLst/>
          </a:prstGeom>
          <a:noFill/>
        </p:spPr>
        <p:txBody>
          <a:bodyPr wrap="square" rtlCol="0">
            <a:spAutoFit/>
          </a:bodyPr>
          <a:lstStyle/>
          <a:p>
            <a:pPr marL="285750" indent="-285750">
              <a:buFont typeface="Arial" panose="020B0604020202020204" pitchFamily="34" charset="0"/>
              <a:buChar char="•"/>
            </a:pPr>
            <a:r>
              <a:rPr lang="en-US" dirty="0"/>
              <a:t>Annual Loss of Load Probability:</a:t>
            </a:r>
          </a:p>
          <a:p>
            <a:endParaRPr lang="en-US" sz="800" dirty="0"/>
          </a:p>
          <a:p>
            <a:r>
              <a:rPr lang="en-US" dirty="0"/>
              <a:t>     LOLP = </a:t>
            </a:r>
            <a:r>
              <a:rPr lang="en-US" u="sng" dirty="0"/>
              <a:t>Number of simulations with shortfalls</a:t>
            </a:r>
          </a:p>
          <a:p>
            <a:r>
              <a:rPr lang="en-US" dirty="0"/>
              <a:t>                      Total number of simulations</a:t>
            </a:r>
          </a:p>
        </p:txBody>
      </p:sp>
      <p:pic>
        <p:nvPicPr>
          <p:cNvPr id="20" name="Picture 19" descr="A close up of a sign&#10;&#10;Description automatically generated">
            <a:extLst>
              <a:ext uri="{FF2B5EF4-FFF2-40B4-BE49-F238E27FC236}">
                <a16:creationId xmlns:a16="http://schemas.microsoft.com/office/drawing/2014/main" id="{61A11D2A-FEE5-4E89-B01D-FFD509D8C8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73484" y="2382833"/>
            <a:ext cx="2815127" cy="1582145"/>
          </a:xfrm>
          <a:prstGeom prst="rect">
            <a:avLst/>
          </a:prstGeom>
        </p:spPr>
      </p:pic>
      <p:sp>
        <p:nvSpPr>
          <p:cNvPr id="24" name="TextBox 23">
            <a:extLst>
              <a:ext uri="{FF2B5EF4-FFF2-40B4-BE49-F238E27FC236}">
                <a16:creationId xmlns:a16="http://schemas.microsoft.com/office/drawing/2014/main" id="{C40D95A2-1C8E-49D7-95FC-AFF7C4CCD107}"/>
              </a:ext>
            </a:extLst>
          </p:cNvPr>
          <p:cNvSpPr txBox="1"/>
          <p:nvPr/>
        </p:nvSpPr>
        <p:spPr>
          <a:xfrm>
            <a:off x="403092" y="4149573"/>
            <a:ext cx="5203916" cy="1323439"/>
          </a:xfrm>
          <a:prstGeom prst="rect">
            <a:avLst/>
          </a:prstGeom>
          <a:noFill/>
        </p:spPr>
        <p:txBody>
          <a:bodyPr wrap="square" rtlCol="0">
            <a:spAutoFit/>
          </a:bodyPr>
          <a:lstStyle/>
          <a:p>
            <a:r>
              <a:rPr lang="en-US" sz="2000" dirty="0">
                <a:solidFill>
                  <a:srgbClr val="FF0000"/>
                </a:solidFill>
              </a:rPr>
              <a:t>The Council deems the power supply to be adequate if the likelihood of having one or more shortfalls in a future year is less than or equal to 5 percent (i.e., LOLP </a:t>
            </a:r>
            <a:r>
              <a:rPr lang="en-US" sz="2000" i="1" dirty="0">
                <a:solidFill>
                  <a:srgbClr val="FF0000"/>
                </a:solidFill>
              </a:rPr>
              <a:t>≤</a:t>
            </a:r>
            <a:r>
              <a:rPr lang="en-US" sz="2000" dirty="0">
                <a:solidFill>
                  <a:srgbClr val="FF0000"/>
                </a:solidFill>
              </a:rPr>
              <a:t> 5%)</a:t>
            </a:r>
          </a:p>
        </p:txBody>
      </p:sp>
      <p:sp>
        <p:nvSpPr>
          <p:cNvPr id="3" name="Slide Number Placeholder 2">
            <a:extLst>
              <a:ext uri="{FF2B5EF4-FFF2-40B4-BE49-F238E27FC236}">
                <a16:creationId xmlns:a16="http://schemas.microsoft.com/office/drawing/2014/main" id="{7A29F8B0-968F-4784-B07B-6F49470856A5}"/>
              </a:ext>
            </a:extLst>
          </p:cNvPr>
          <p:cNvSpPr>
            <a:spLocks noGrp="1"/>
          </p:cNvSpPr>
          <p:nvPr>
            <p:ph type="sldNum" sz="quarter" idx="4"/>
          </p:nvPr>
        </p:nvSpPr>
        <p:spPr>
          <a:xfrm>
            <a:off x="5832070" y="6325982"/>
            <a:ext cx="704849" cy="365125"/>
          </a:xfrm>
          <a:prstGeom prst="rect">
            <a:avLst/>
          </a:prstGeom>
        </p:spPr>
        <p:txBody>
          <a:bodyPr vert="horz" lIns="91440" tIns="45720" rIns="91440" bIns="45720" rtlCol="0" anchor="ctr"/>
          <a:lstStyle>
            <a:defPPr>
              <a:defRPr lang="en-US"/>
            </a:defPPr>
            <a:lvl1pPr marL="0" algn="ctr" defTabSz="457200" rtl="0" eaLnBrk="1" latinLnBrk="0" hangingPunct="1">
              <a:defRPr sz="8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DCB029D6-5554-3449-9E92-4345D2269ABD}" type="slidenum">
              <a:rPr lang="en-US" smtClean="0">
                <a:solidFill>
                  <a:srgbClr val="000000">
                    <a:tint val="75000"/>
                  </a:srgbClr>
                </a:solidFill>
              </a:rPr>
              <a:pPr>
                <a:defRPr/>
              </a:pPr>
              <a:t>10</a:t>
            </a:fld>
            <a:endParaRPr lang="en-US" dirty="0">
              <a:solidFill>
                <a:srgbClr val="000000">
                  <a:tint val="75000"/>
                </a:srgbClr>
              </a:solidFill>
            </a:endParaRPr>
          </a:p>
        </p:txBody>
      </p:sp>
    </p:spTree>
    <p:extLst>
      <p:ext uri="{BB962C8B-B14F-4D97-AF65-F5344CB8AC3E}">
        <p14:creationId xmlns:p14="http://schemas.microsoft.com/office/powerpoint/2010/main" val="307543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3"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B9D69-E2BC-42F0-B6D9-1BBD344C1CED}"/>
              </a:ext>
            </a:extLst>
          </p:cNvPr>
          <p:cNvSpPr>
            <a:spLocks noGrp="1"/>
          </p:cNvSpPr>
          <p:nvPr>
            <p:ph type="title"/>
          </p:nvPr>
        </p:nvSpPr>
        <p:spPr>
          <a:xfrm>
            <a:off x="838200" y="264479"/>
            <a:ext cx="10515600" cy="792796"/>
          </a:xfrm>
        </p:spPr>
        <p:txBody>
          <a:bodyPr/>
          <a:lstStyle/>
          <a:p>
            <a:r>
              <a:rPr lang="en-US" dirty="0"/>
              <a:t>Future Policies Are Also Uncertain</a:t>
            </a:r>
          </a:p>
        </p:txBody>
      </p:sp>
      <p:sp>
        <p:nvSpPr>
          <p:cNvPr id="3" name="Content Placeholder 2">
            <a:extLst>
              <a:ext uri="{FF2B5EF4-FFF2-40B4-BE49-F238E27FC236}">
                <a16:creationId xmlns:a16="http://schemas.microsoft.com/office/drawing/2014/main" id="{DCF7EB75-4D51-48F5-9F58-EC2A59A0E471}"/>
              </a:ext>
            </a:extLst>
          </p:cNvPr>
          <p:cNvSpPr>
            <a:spLocks noGrp="1"/>
          </p:cNvSpPr>
          <p:nvPr>
            <p:ph idx="1"/>
          </p:nvPr>
        </p:nvSpPr>
        <p:spPr>
          <a:xfrm>
            <a:off x="838200" y="1219200"/>
            <a:ext cx="10515600" cy="4581526"/>
          </a:xfrm>
        </p:spPr>
        <p:txBody>
          <a:bodyPr/>
          <a:lstStyle/>
          <a:p>
            <a:r>
              <a:rPr lang="en-US" dirty="0"/>
              <a:t>Many scenarios with differing future policies were examined: </a:t>
            </a:r>
          </a:p>
          <a:p>
            <a:pPr lvl="1"/>
            <a:r>
              <a:rPr lang="en-US" dirty="0"/>
              <a:t>Baseline conditions (current policies)</a:t>
            </a:r>
          </a:p>
          <a:p>
            <a:pPr lvl="1"/>
            <a:r>
              <a:rPr lang="en-US" dirty="0"/>
              <a:t>Early coal plant retirement</a:t>
            </a:r>
          </a:p>
          <a:p>
            <a:pPr lvl="1"/>
            <a:r>
              <a:rPr lang="en-US" dirty="0"/>
              <a:t>Changes in the availability and organization of electricity markets</a:t>
            </a:r>
          </a:p>
          <a:p>
            <a:pPr lvl="1"/>
            <a:r>
              <a:rPr lang="en-US" dirty="0"/>
              <a:t>Aggressive decarbonization policies </a:t>
            </a:r>
          </a:p>
          <a:p>
            <a:pPr lvl="1"/>
            <a:endParaRPr lang="en-US" dirty="0"/>
          </a:p>
          <a:p>
            <a:r>
              <a:rPr lang="en-US" dirty="0"/>
              <a:t>Future capacity needs over the 20-year study horizon vary widely</a:t>
            </a:r>
          </a:p>
          <a:p>
            <a:r>
              <a:rPr lang="en-US" dirty="0"/>
              <a:t>Council focuses on resource needs through 2027, when the next plan is due</a:t>
            </a:r>
          </a:p>
          <a:p>
            <a:r>
              <a:rPr lang="en-US" dirty="0"/>
              <a:t>Council uses judgement based on results from all scenarios to develop a resource strategy that provides an adequate supply without overbuilding   </a:t>
            </a:r>
          </a:p>
        </p:txBody>
      </p:sp>
      <p:sp>
        <p:nvSpPr>
          <p:cNvPr id="4" name="Slide Number Placeholder 3">
            <a:extLst>
              <a:ext uri="{FF2B5EF4-FFF2-40B4-BE49-F238E27FC236}">
                <a16:creationId xmlns:a16="http://schemas.microsoft.com/office/drawing/2014/main" id="{1E41F6DF-699B-4C7D-9CA0-10BB439B9254}"/>
              </a:ext>
            </a:extLst>
          </p:cNvPr>
          <p:cNvSpPr>
            <a:spLocks noGrp="1"/>
          </p:cNvSpPr>
          <p:nvPr>
            <p:ph type="sldNum" sz="quarter" idx="4"/>
          </p:nvPr>
        </p:nvSpPr>
        <p:spPr/>
        <p:txBody>
          <a:bodyPr/>
          <a:lstStyle/>
          <a:p>
            <a:pPr>
              <a:defRPr/>
            </a:pPr>
            <a:fld id="{DCB029D6-5554-3449-9E92-4345D2269ABD}" type="slidenum">
              <a:rPr lang="en-US" smtClean="0">
                <a:solidFill>
                  <a:srgbClr val="000000">
                    <a:tint val="75000"/>
                  </a:srgbClr>
                </a:solidFill>
              </a:rPr>
              <a:pPr>
                <a:defRPr/>
              </a:pPr>
              <a:t>11</a:t>
            </a:fld>
            <a:endParaRPr lang="en-US" dirty="0">
              <a:solidFill>
                <a:srgbClr val="000000">
                  <a:tint val="75000"/>
                </a:srgbClr>
              </a:solidFill>
            </a:endParaRPr>
          </a:p>
        </p:txBody>
      </p:sp>
    </p:spTree>
    <p:extLst>
      <p:ext uri="{BB962C8B-B14F-4D97-AF65-F5344CB8AC3E}">
        <p14:creationId xmlns:p14="http://schemas.microsoft.com/office/powerpoint/2010/main" val="3992064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4838-CEED-466A-B3D1-E4868FD7E08A}"/>
              </a:ext>
            </a:extLst>
          </p:cNvPr>
          <p:cNvSpPr>
            <a:spLocks noGrp="1"/>
          </p:cNvSpPr>
          <p:nvPr>
            <p:ph type="title"/>
          </p:nvPr>
        </p:nvSpPr>
        <p:spPr>
          <a:xfrm>
            <a:off x="838200" y="279697"/>
            <a:ext cx="10515600" cy="798843"/>
          </a:xfrm>
        </p:spPr>
        <p:txBody>
          <a:bodyPr/>
          <a:lstStyle/>
          <a:p>
            <a:r>
              <a:rPr lang="en-US" dirty="0"/>
              <a:t>2021 Power Plan Resource Strategy</a:t>
            </a:r>
          </a:p>
        </p:txBody>
      </p:sp>
      <p:sp>
        <p:nvSpPr>
          <p:cNvPr id="3" name="Content Placeholder 2">
            <a:extLst>
              <a:ext uri="{FF2B5EF4-FFF2-40B4-BE49-F238E27FC236}">
                <a16:creationId xmlns:a16="http://schemas.microsoft.com/office/drawing/2014/main" id="{595B2A11-D9F8-46FE-85B8-E3606798A693}"/>
              </a:ext>
            </a:extLst>
          </p:cNvPr>
          <p:cNvSpPr>
            <a:spLocks noGrp="1"/>
          </p:cNvSpPr>
          <p:nvPr>
            <p:ph idx="1"/>
          </p:nvPr>
        </p:nvSpPr>
        <p:spPr>
          <a:xfrm>
            <a:off x="838200" y="1219200"/>
            <a:ext cx="10515600" cy="4808219"/>
          </a:xfrm>
        </p:spPr>
        <p:txBody>
          <a:bodyPr>
            <a:normAutofit fontScale="92500" lnSpcReduction="10000"/>
          </a:bodyPr>
          <a:lstStyle/>
          <a:p>
            <a:r>
              <a:rPr lang="en-US"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Energy Efficiency</a:t>
            </a:r>
          </a:p>
          <a:p>
            <a:pPr lvl="1"/>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750 to 1,000 aMW by 2027 </a:t>
            </a:r>
          </a:p>
          <a:p>
            <a:pPr lvl="1"/>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Minimum of 2,400 aMW by 2041 </a:t>
            </a:r>
          </a:p>
          <a:p>
            <a:r>
              <a:rPr lang="en-US"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Renewable Resources</a:t>
            </a:r>
          </a:p>
          <a:p>
            <a:pPr lvl="1"/>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3,500 MW by 2027</a:t>
            </a:r>
          </a:p>
          <a:p>
            <a:pPr lvl="1"/>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Includes a mix of wind, solar, biomass, distributed generation, etc.  </a:t>
            </a:r>
          </a:p>
          <a:p>
            <a:r>
              <a:rPr lang="en-US" sz="2800" dirty="0">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Demand Response</a:t>
            </a:r>
          </a:p>
          <a:p>
            <a:pPr lvl="1"/>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520 MW of Demand Voltage Regulation</a:t>
            </a:r>
          </a:p>
          <a:p>
            <a:pPr lvl="1"/>
            <a:r>
              <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200 MW of Time-of-Use rates </a:t>
            </a:r>
          </a:p>
          <a:p>
            <a:pPr lvl="1"/>
            <a:endParaRPr lang="en-US" sz="24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r>
              <a:rPr lang="en-US" sz="2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E</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xplore potential of new market tools, such as capacity and reserves products, that contribute to system accessibility and efficiency</a:t>
            </a:r>
            <a:endParaRPr lang="en-US" sz="28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A48E9E09-6D14-4C91-89C8-4859B33229ED}"/>
              </a:ext>
            </a:extLst>
          </p:cNvPr>
          <p:cNvSpPr>
            <a:spLocks noGrp="1"/>
          </p:cNvSpPr>
          <p:nvPr>
            <p:ph type="sldNum" sz="quarter" idx="4"/>
          </p:nvPr>
        </p:nvSpPr>
        <p:spPr/>
        <p:txBody>
          <a:bodyPr/>
          <a:lstStyle/>
          <a:p>
            <a:pPr>
              <a:defRPr/>
            </a:pPr>
            <a:fld id="{DCB029D6-5554-3449-9E92-4345D2269ABD}" type="slidenum">
              <a:rPr lang="en-US" smtClean="0">
                <a:solidFill>
                  <a:srgbClr val="000000">
                    <a:tint val="75000"/>
                  </a:srgbClr>
                </a:solidFill>
              </a:rPr>
              <a:pPr>
                <a:defRPr/>
              </a:pPr>
              <a:t>12</a:t>
            </a:fld>
            <a:endParaRPr lang="en-US" dirty="0">
              <a:solidFill>
                <a:srgbClr val="000000">
                  <a:tint val="75000"/>
                </a:srgbClr>
              </a:solidFill>
            </a:endParaRPr>
          </a:p>
        </p:txBody>
      </p:sp>
    </p:spTree>
    <p:extLst>
      <p:ext uri="{BB962C8B-B14F-4D97-AF65-F5344CB8AC3E}">
        <p14:creationId xmlns:p14="http://schemas.microsoft.com/office/powerpoint/2010/main" val="1811716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92F9DAD-63E0-4928-AE4F-0B91A93A6DCE}"/>
              </a:ext>
            </a:extLst>
          </p:cNvPr>
          <p:cNvSpPr>
            <a:spLocks noGrp="1"/>
          </p:cNvSpPr>
          <p:nvPr>
            <p:ph type="title"/>
          </p:nvPr>
        </p:nvSpPr>
        <p:spPr>
          <a:xfrm>
            <a:off x="294166" y="272978"/>
            <a:ext cx="11603665" cy="1325563"/>
          </a:xfrm>
        </p:spPr>
        <p:txBody>
          <a:bodyPr>
            <a:normAutofit/>
          </a:bodyPr>
          <a:lstStyle/>
          <a:p>
            <a:r>
              <a:rPr lang="en-US" sz="3600" dirty="0"/>
              <a:t>Historic and Projected PNW Emissions by Sector </a:t>
            </a:r>
            <a:br>
              <a:rPr lang="en-US" sz="3600" dirty="0"/>
            </a:br>
            <a:r>
              <a:rPr lang="en-US" sz="2800" dirty="0"/>
              <a:t>(Baseline case, no new electrification policies)</a:t>
            </a:r>
          </a:p>
        </p:txBody>
      </p:sp>
      <p:pic>
        <p:nvPicPr>
          <p:cNvPr id="4" name="Picture 3" descr="Chart, bar chart&#10;&#10;Description automatically generated">
            <a:extLst>
              <a:ext uri="{FF2B5EF4-FFF2-40B4-BE49-F238E27FC236}">
                <a16:creationId xmlns:a16="http://schemas.microsoft.com/office/drawing/2014/main" id="{319C615C-2C3E-4803-BFF4-3A234E9EAC88}"/>
              </a:ext>
            </a:extLst>
          </p:cNvPr>
          <p:cNvPicPr>
            <a:picLocks noChangeAspect="1"/>
          </p:cNvPicPr>
          <p:nvPr/>
        </p:nvPicPr>
        <p:blipFill>
          <a:blip r:embed="rId2"/>
          <a:stretch>
            <a:fillRect/>
          </a:stretch>
        </p:blipFill>
        <p:spPr>
          <a:xfrm>
            <a:off x="3107202" y="1825625"/>
            <a:ext cx="5977591" cy="3975100"/>
          </a:xfrm>
          <a:prstGeom prst="rect">
            <a:avLst/>
          </a:prstGeom>
          <a:noFill/>
        </p:spPr>
      </p:pic>
      <p:sp>
        <p:nvSpPr>
          <p:cNvPr id="3" name="Slide Number Placeholder 2">
            <a:extLst>
              <a:ext uri="{FF2B5EF4-FFF2-40B4-BE49-F238E27FC236}">
                <a16:creationId xmlns:a16="http://schemas.microsoft.com/office/drawing/2014/main" id="{B719A30E-F088-4737-9778-A6FA44191747}"/>
              </a:ext>
            </a:extLst>
          </p:cNvPr>
          <p:cNvSpPr>
            <a:spLocks noGrp="1"/>
          </p:cNvSpPr>
          <p:nvPr>
            <p:ph type="sldNum" sz="quarter" idx="4"/>
          </p:nvPr>
        </p:nvSpPr>
        <p:spPr>
          <a:xfrm>
            <a:off x="5832070" y="6419850"/>
            <a:ext cx="704849" cy="271257"/>
          </a:xfrm>
        </p:spPr>
        <p:txBody>
          <a:bodyPr anchor="ctr">
            <a:normAutofit/>
          </a:bodyPr>
          <a:lstStyle/>
          <a:p>
            <a:pPr>
              <a:spcAft>
                <a:spcPts val="600"/>
              </a:spcAft>
              <a:defRPr/>
            </a:pPr>
            <a:fld id="{DCB029D6-5554-3449-9E92-4345D2269ABD}" type="slidenum">
              <a:rPr lang="en-US" smtClean="0">
                <a:solidFill>
                  <a:srgbClr val="000000">
                    <a:tint val="75000"/>
                  </a:srgbClr>
                </a:solidFill>
              </a:rPr>
              <a:pPr>
                <a:spcAft>
                  <a:spcPts val="600"/>
                </a:spcAft>
                <a:defRPr/>
              </a:pPr>
              <a:t>13</a:t>
            </a:fld>
            <a:endParaRPr lang="en-US">
              <a:solidFill>
                <a:srgbClr val="000000">
                  <a:tint val="75000"/>
                </a:srgbClr>
              </a:solidFill>
            </a:endParaRPr>
          </a:p>
        </p:txBody>
      </p:sp>
      <p:sp>
        <p:nvSpPr>
          <p:cNvPr id="2" name="TextBox 1">
            <a:extLst>
              <a:ext uri="{FF2B5EF4-FFF2-40B4-BE49-F238E27FC236}">
                <a16:creationId xmlns:a16="http://schemas.microsoft.com/office/drawing/2014/main" id="{C36CFCA0-01DD-48A5-A728-C147658C9F90}"/>
              </a:ext>
            </a:extLst>
          </p:cNvPr>
          <p:cNvSpPr txBox="1"/>
          <p:nvPr/>
        </p:nvSpPr>
        <p:spPr>
          <a:xfrm>
            <a:off x="9525663" y="1825625"/>
            <a:ext cx="2178657" cy="2308324"/>
          </a:xfrm>
          <a:prstGeom prst="rect">
            <a:avLst/>
          </a:prstGeom>
          <a:noFill/>
        </p:spPr>
        <p:txBody>
          <a:bodyPr wrap="square" rtlCol="0">
            <a:spAutoFit/>
          </a:bodyPr>
          <a:lstStyle/>
          <a:p>
            <a:r>
              <a:rPr lang="en-US" dirty="0"/>
              <a:t>Even though emissions from the energy sector drop, those from transportation are expected to rise under baseline conditions. </a:t>
            </a:r>
          </a:p>
        </p:txBody>
      </p:sp>
      <p:cxnSp>
        <p:nvCxnSpPr>
          <p:cNvPr id="6" name="Straight Arrow Connector 5">
            <a:extLst>
              <a:ext uri="{FF2B5EF4-FFF2-40B4-BE49-F238E27FC236}">
                <a16:creationId xmlns:a16="http://schemas.microsoft.com/office/drawing/2014/main" id="{7EA96B1F-F2F3-4C92-9518-7599DF33144C}"/>
              </a:ext>
            </a:extLst>
          </p:cNvPr>
          <p:cNvCxnSpPr/>
          <p:nvPr/>
        </p:nvCxnSpPr>
        <p:spPr>
          <a:xfrm flipH="1">
            <a:off x="8969071" y="4133949"/>
            <a:ext cx="779228" cy="716347"/>
          </a:xfrm>
          <a:prstGeom prst="straightConnector1">
            <a:avLst/>
          </a:prstGeom>
          <a:ln w="76200">
            <a:solidFill>
              <a:srgbClr val="00CC99"/>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4635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ED0F-540E-494E-B1E4-04E167DD94B4}"/>
              </a:ext>
            </a:extLst>
          </p:cNvPr>
          <p:cNvSpPr>
            <a:spLocks noGrp="1"/>
          </p:cNvSpPr>
          <p:nvPr>
            <p:ph type="title"/>
          </p:nvPr>
        </p:nvSpPr>
        <p:spPr>
          <a:xfrm>
            <a:off x="175260" y="220192"/>
            <a:ext cx="11795760" cy="1315816"/>
          </a:xfrm>
        </p:spPr>
        <p:txBody>
          <a:bodyPr>
            <a:normAutofit fontScale="90000"/>
          </a:bodyPr>
          <a:lstStyle/>
          <a:p>
            <a:r>
              <a:rPr lang="en-US" sz="3600" dirty="0"/>
              <a:t>A </a:t>
            </a:r>
            <a:r>
              <a:rPr lang="en-US" sz="3600" dirty="0">
                <a:solidFill>
                  <a:srgbClr val="00B050"/>
                </a:solidFill>
              </a:rPr>
              <a:t>green</a:t>
            </a:r>
            <a:r>
              <a:rPr lang="en-US" sz="3600" dirty="0"/>
              <a:t> future will rely heavily on EE, DR and Renewables</a:t>
            </a:r>
            <a:br>
              <a:rPr lang="en-US" sz="3600" dirty="0"/>
            </a:br>
            <a:r>
              <a:rPr lang="en-US" sz="3600" dirty="0"/>
              <a:t> but can only achieve a partial decarbonization (see next slide)</a:t>
            </a:r>
          </a:p>
        </p:txBody>
      </p:sp>
      <p:sp>
        <p:nvSpPr>
          <p:cNvPr id="3" name="Slide Number Placeholder 2">
            <a:extLst>
              <a:ext uri="{FF2B5EF4-FFF2-40B4-BE49-F238E27FC236}">
                <a16:creationId xmlns:a16="http://schemas.microsoft.com/office/drawing/2014/main" id="{13BA93F7-B5AE-48AD-9FFA-1D39BE402658}"/>
              </a:ext>
            </a:extLst>
          </p:cNvPr>
          <p:cNvSpPr>
            <a:spLocks noGrp="1"/>
          </p:cNvSpPr>
          <p:nvPr>
            <p:ph type="sldNum" sz="quarter" idx="4"/>
          </p:nvPr>
        </p:nvSpPr>
        <p:spPr/>
        <p:txBody>
          <a:bodyPr/>
          <a:lstStyle/>
          <a:p>
            <a:pPr>
              <a:defRPr/>
            </a:pPr>
            <a:fld id="{DCB029D6-5554-3449-9E92-4345D2269ABD}" type="slidenum">
              <a:rPr lang="en-US" smtClean="0">
                <a:solidFill>
                  <a:srgbClr val="000000">
                    <a:tint val="75000"/>
                  </a:srgbClr>
                </a:solidFill>
              </a:rPr>
              <a:pPr>
                <a:defRPr/>
              </a:pPr>
              <a:t>14</a:t>
            </a:fld>
            <a:endParaRPr lang="en-US" dirty="0">
              <a:solidFill>
                <a:srgbClr val="000000">
                  <a:tint val="75000"/>
                </a:srgbClr>
              </a:solidFill>
            </a:endParaRPr>
          </a:p>
        </p:txBody>
      </p:sp>
      <p:pic>
        <p:nvPicPr>
          <p:cNvPr id="4" name="Picture 3">
            <a:extLst>
              <a:ext uri="{FF2B5EF4-FFF2-40B4-BE49-F238E27FC236}">
                <a16:creationId xmlns:a16="http://schemas.microsoft.com/office/drawing/2014/main" id="{2721D210-A7A8-4A29-B7FC-1B7BEC6E59DB}"/>
              </a:ext>
            </a:extLst>
          </p:cNvPr>
          <p:cNvPicPr>
            <a:picLocks noChangeAspect="1"/>
          </p:cNvPicPr>
          <p:nvPr/>
        </p:nvPicPr>
        <p:blipFill>
          <a:blip r:embed="rId2"/>
          <a:stretch>
            <a:fillRect/>
          </a:stretch>
        </p:blipFill>
        <p:spPr>
          <a:xfrm>
            <a:off x="331123" y="2615820"/>
            <a:ext cx="3657336" cy="2433870"/>
          </a:xfrm>
          <a:prstGeom prst="rect">
            <a:avLst/>
          </a:prstGeom>
        </p:spPr>
      </p:pic>
      <p:pic>
        <p:nvPicPr>
          <p:cNvPr id="5" name="Picture 4">
            <a:extLst>
              <a:ext uri="{FF2B5EF4-FFF2-40B4-BE49-F238E27FC236}">
                <a16:creationId xmlns:a16="http://schemas.microsoft.com/office/drawing/2014/main" id="{7126AF8A-0E3C-449E-8CDD-3BDA0D5A9BF5}"/>
              </a:ext>
            </a:extLst>
          </p:cNvPr>
          <p:cNvPicPr>
            <a:picLocks noChangeAspect="1"/>
          </p:cNvPicPr>
          <p:nvPr/>
        </p:nvPicPr>
        <p:blipFill>
          <a:blip r:embed="rId3"/>
          <a:stretch>
            <a:fillRect/>
          </a:stretch>
        </p:blipFill>
        <p:spPr>
          <a:xfrm>
            <a:off x="4410322" y="2617593"/>
            <a:ext cx="3657335" cy="2433869"/>
          </a:xfrm>
          <a:prstGeom prst="rect">
            <a:avLst/>
          </a:prstGeom>
        </p:spPr>
      </p:pic>
      <p:sp>
        <p:nvSpPr>
          <p:cNvPr id="6" name="TextBox 5">
            <a:extLst>
              <a:ext uri="{FF2B5EF4-FFF2-40B4-BE49-F238E27FC236}">
                <a16:creationId xmlns:a16="http://schemas.microsoft.com/office/drawing/2014/main" id="{C57BD888-AE5E-4557-B719-F6CDDBD7D5D0}"/>
              </a:ext>
            </a:extLst>
          </p:cNvPr>
          <p:cNvSpPr txBox="1"/>
          <p:nvPr/>
        </p:nvSpPr>
        <p:spPr>
          <a:xfrm>
            <a:off x="5177267" y="2246488"/>
            <a:ext cx="2177361" cy="369332"/>
          </a:xfrm>
          <a:prstGeom prst="rect">
            <a:avLst/>
          </a:prstGeom>
          <a:noFill/>
        </p:spPr>
        <p:txBody>
          <a:bodyPr wrap="square" rtlCol="0">
            <a:spAutoFit/>
          </a:bodyPr>
          <a:lstStyle/>
          <a:p>
            <a:pPr algn="ctr"/>
            <a:r>
              <a:rPr lang="en-US" dirty="0"/>
              <a:t>Energy Efficiency</a:t>
            </a:r>
          </a:p>
        </p:txBody>
      </p:sp>
      <p:sp>
        <p:nvSpPr>
          <p:cNvPr id="7" name="TextBox 6">
            <a:extLst>
              <a:ext uri="{FF2B5EF4-FFF2-40B4-BE49-F238E27FC236}">
                <a16:creationId xmlns:a16="http://schemas.microsoft.com/office/drawing/2014/main" id="{6ADB703D-8053-4806-94F5-0E722E2B09B6}"/>
              </a:ext>
            </a:extLst>
          </p:cNvPr>
          <p:cNvSpPr txBox="1"/>
          <p:nvPr/>
        </p:nvSpPr>
        <p:spPr>
          <a:xfrm>
            <a:off x="1202861" y="2246488"/>
            <a:ext cx="1913860" cy="369332"/>
          </a:xfrm>
          <a:prstGeom prst="rect">
            <a:avLst/>
          </a:prstGeom>
          <a:noFill/>
        </p:spPr>
        <p:txBody>
          <a:bodyPr wrap="square" rtlCol="0">
            <a:spAutoFit/>
          </a:bodyPr>
          <a:lstStyle/>
          <a:p>
            <a:pPr algn="ctr"/>
            <a:r>
              <a:rPr lang="en-US" dirty="0"/>
              <a:t>Renewables</a:t>
            </a:r>
          </a:p>
        </p:txBody>
      </p:sp>
      <p:pic>
        <p:nvPicPr>
          <p:cNvPr id="8" name="Picture 7">
            <a:extLst>
              <a:ext uri="{FF2B5EF4-FFF2-40B4-BE49-F238E27FC236}">
                <a16:creationId xmlns:a16="http://schemas.microsoft.com/office/drawing/2014/main" id="{8FB4E687-4690-4CD8-8083-EB700D5233D4}"/>
              </a:ext>
            </a:extLst>
          </p:cNvPr>
          <p:cNvPicPr>
            <a:picLocks noChangeAspect="1"/>
          </p:cNvPicPr>
          <p:nvPr/>
        </p:nvPicPr>
        <p:blipFill>
          <a:blip r:embed="rId4"/>
          <a:stretch>
            <a:fillRect/>
          </a:stretch>
        </p:blipFill>
        <p:spPr>
          <a:xfrm>
            <a:off x="8203543" y="2615821"/>
            <a:ext cx="3659999" cy="2435642"/>
          </a:xfrm>
          <a:prstGeom prst="rect">
            <a:avLst/>
          </a:prstGeom>
        </p:spPr>
      </p:pic>
      <p:sp>
        <p:nvSpPr>
          <p:cNvPr id="9" name="TextBox 8">
            <a:extLst>
              <a:ext uri="{FF2B5EF4-FFF2-40B4-BE49-F238E27FC236}">
                <a16:creationId xmlns:a16="http://schemas.microsoft.com/office/drawing/2014/main" id="{0D1B2C07-E36E-42F8-82EF-D2CF95DBE26A}"/>
              </a:ext>
            </a:extLst>
          </p:cNvPr>
          <p:cNvSpPr txBox="1"/>
          <p:nvPr/>
        </p:nvSpPr>
        <p:spPr>
          <a:xfrm>
            <a:off x="8984438" y="2246488"/>
            <a:ext cx="2098207" cy="369332"/>
          </a:xfrm>
          <a:prstGeom prst="rect">
            <a:avLst/>
          </a:prstGeom>
          <a:noFill/>
        </p:spPr>
        <p:txBody>
          <a:bodyPr wrap="square" rtlCol="0">
            <a:spAutoFit/>
          </a:bodyPr>
          <a:lstStyle/>
          <a:p>
            <a:pPr algn="ctr"/>
            <a:r>
              <a:rPr lang="en-US" dirty="0"/>
              <a:t>Demand Response</a:t>
            </a:r>
          </a:p>
        </p:txBody>
      </p:sp>
      <p:sp>
        <p:nvSpPr>
          <p:cNvPr id="10" name="TextBox 9">
            <a:extLst>
              <a:ext uri="{FF2B5EF4-FFF2-40B4-BE49-F238E27FC236}">
                <a16:creationId xmlns:a16="http://schemas.microsoft.com/office/drawing/2014/main" id="{A16F73A2-2A38-4F21-9574-F1A39C852D45}"/>
              </a:ext>
            </a:extLst>
          </p:cNvPr>
          <p:cNvSpPr txBox="1"/>
          <p:nvPr/>
        </p:nvSpPr>
        <p:spPr>
          <a:xfrm>
            <a:off x="731041" y="5049690"/>
            <a:ext cx="2857500" cy="369332"/>
          </a:xfrm>
          <a:prstGeom prst="rect">
            <a:avLst/>
          </a:prstGeom>
          <a:noFill/>
        </p:spPr>
        <p:txBody>
          <a:bodyPr wrap="square" rtlCol="0">
            <a:spAutoFit/>
          </a:bodyPr>
          <a:lstStyle/>
          <a:p>
            <a:r>
              <a:rPr lang="en-US" dirty="0"/>
              <a:t>Over 35,000 MW by 2041</a:t>
            </a:r>
          </a:p>
        </p:txBody>
      </p:sp>
      <p:sp>
        <p:nvSpPr>
          <p:cNvPr id="11" name="TextBox 10">
            <a:extLst>
              <a:ext uri="{FF2B5EF4-FFF2-40B4-BE49-F238E27FC236}">
                <a16:creationId xmlns:a16="http://schemas.microsoft.com/office/drawing/2014/main" id="{C68679A1-13BC-4127-8EA1-67FDB1A2F96F}"/>
              </a:ext>
            </a:extLst>
          </p:cNvPr>
          <p:cNvSpPr txBox="1"/>
          <p:nvPr/>
        </p:nvSpPr>
        <p:spPr>
          <a:xfrm>
            <a:off x="4644390" y="5049688"/>
            <a:ext cx="2857500" cy="369332"/>
          </a:xfrm>
          <a:prstGeom prst="rect">
            <a:avLst/>
          </a:prstGeom>
          <a:noFill/>
        </p:spPr>
        <p:txBody>
          <a:bodyPr wrap="square" rtlCol="0">
            <a:spAutoFit/>
          </a:bodyPr>
          <a:lstStyle/>
          <a:p>
            <a:r>
              <a:rPr lang="en-US" dirty="0"/>
              <a:t>Over 7,000 aMW by 2041</a:t>
            </a:r>
          </a:p>
        </p:txBody>
      </p:sp>
      <p:sp>
        <p:nvSpPr>
          <p:cNvPr id="12" name="TextBox 11">
            <a:extLst>
              <a:ext uri="{FF2B5EF4-FFF2-40B4-BE49-F238E27FC236}">
                <a16:creationId xmlns:a16="http://schemas.microsoft.com/office/drawing/2014/main" id="{282E640E-78EA-4C38-86FA-77C98741BF48}"/>
              </a:ext>
            </a:extLst>
          </p:cNvPr>
          <p:cNvSpPr txBox="1"/>
          <p:nvPr/>
        </p:nvSpPr>
        <p:spPr>
          <a:xfrm>
            <a:off x="8604791" y="5049688"/>
            <a:ext cx="2857500" cy="369332"/>
          </a:xfrm>
          <a:prstGeom prst="rect">
            <a:avLst/>
          </a:prstGeom>
          <a:noFill/>
        </p:spPr>
        <p:txBody>
          <a:bodyPr wrap="square" rtlCol="0">
            <a:spAutoFit/>
          </a:bodyPr>
          <a:lstStyle/>
          <a:p>
            <a:r>
              <a:rPr lang="en-US" dirty="0"/>
              <a:t>About 6,000 MW by 2041</a:t>
            </a:r>
          </a:p>
        </p:txBody>
      </p:sp>
    </p:spTree>
    <p:extLst>
      <p:ext uri="{BB962C8B-B14F-4D97-AF65-F5344CB8AC3E}">
        <p14:creationId xmlns:p14="http://schemas.microsoft.com/office/powerpoint/2010/main" val="2558232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44708-D43E-449E-96CD-682F04F7D6F0}"/>
              </a:ext>
            </a:extLst>
          </p:cNvPr>
          <p:cNvSpPr>
            <a:spLocks noGrp="1"/>
          </p:cNvSpPr>
          <p:nvPr>
            <p:ph type="title"/>
          </p:nvPr>
        </p:nvSpPr>
        <p:spPr>
          <a:xfrm>
            <a:off x="838200" y="166893"/>
            <a:ext cx="10515600" cy="953247"/>
          </a:xfrm>
        </p:spPr>
        <p:txBody>
          <a:bodyPr/>
          <a:lstStyle/>
          <a:p>
            <a:r>
              <a:rPr lang="en-US" dirty="0"/>
              <a:t>Summary of Findings for the </a:t>
            </a:r>
            <a:r>
              <a:rPr lang="en-US" dirty="0">
                <a:hlinkClick r:id="rId2"/>
              </a:rPr>
              <a:t>Decarb Scenario</a:t>
            </a:r>
            <a:endParaRPr lang="en-US" dirty="0"/>
          </a:p>
        </p:txBody>
      </p:sp>
      <p:sp>
        <p:nvSpPr>
          <p:cNvPr id="3" name="Content Placeholder 2">
            <a:extLst>
              <a:ext uri="{FF2B5EF4-FFF2-40B4-BE49-F238E27FC236}">
                <a16:creationId xmlns:a16="http://schemas.microsoft.com/office/drawing/2014/main" id="{9AE04D9D-8D8B-48B9-8202-6C8C4DD7AF3B}"/>
              </a:ext>
            </a:extLst>
          </p:cNvPr>
          <p:cNvSpPr>
            <a:spLocks noGrp="1"/>
          </p:cNvSpPr>
          <p:nvPr>
            <p:ph idx="1"/>
          </p:nvPr>
        </p:nvSpPr>
        <p:spPr>
          <a:xfrm>
            <a:off x="1546860" y="1440180"/>
            <a:ext cx="9098280" cy="4897258"/>
          </a:xfrm>
        </p:spPr>
        <p:txBody>
          <a:bodyPr>
            <a:normAutofit/>
          </a:bodyPr>
          <a:lstStyle/>
          <a:p>
            <a:pPr marL="342900" indent="-342900">
              <a:lnSpc>
                <a:spcPts val="2400"/>
              </a:lnSpc>
              <a:spcBef>
                <a:spcPts val="0"/>
              </a:spcBef>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Electrification </a:t>
            </a:r>
            <a:r>
              <a:rPr lang="en-US" dirty="0">
                <a:latin typeface="Calibri" panose="020F0502020204030204" pitchFamily="34" charset="0"/>
                <a:ea typeface="Calibri" panose="020F0502020204030204" pitchFamily="34" charset="0"/>
                <a:cs typeface="Calibri" panose="020F0502020204030204" pitchFamily="34" charset="0"/>
              </a:rPr>
              <a:t>strategies</a:t>
            </a:r>
            <a:r>
              <a:rPr lang="en-US" dirty="0">
                <a:effectLst/>
                <a:latin typeface="Calibri" panose="020F0502020204030204" pitchFamily="34" charset="0"/>
                <a:ea typeface="Calibri" panose="020F0502020204030204" pitchFamily="34" charset="0"/>
                <a:cs typeface="Calibri" panose="020F0502020204030204" pitchFamily="34" charset="0"/>
              </a:rPr>
              <a:t> could push demand to over 300 percent of </a:t>
            </a:r>
            <a:r>
              <a:rPr lang="en-US" dirty="0">
                <a:latin typeface="Calibri" panose="020F0502020204030204" pitchFamily="34" charset="0"/>
                <a:ea typeface="Calibri" panose="020F0502020204030204" pitchFamily="34" charset="0"/>
                <a:cs typeface="Calibri" panose="020F0502020204030204" pitchFamily="34" charset="0"/>
              </a:rPr>
              <a:t>current</a:t>
            </a:r>
            <a:r>
              <a:rPr lang="en-US" dirty="0">
                <a:effectLst/>
                <a:latin typeface="Calibri" panose="020F0502020204030204" pitchFamily="34" charset="0"/>
                <a:ea typeface="Calibri" panose="020F0502020204030204" pitchFamily="34" charset="0"/>
                <a:cs typeface="Calibri" panose="020F0502020204030204" pitchFamily="34" charset="0"/>
              </a:rPr>
              <a:t> levels (from 20,000 to about 67,000 aMW by 2050)</a:t>
            </a:r>
            <a:r>
              <a:rPr lang="en-US" dirty="0">
                <a:latin typeface="Calibri" panose="020F0502020204030204" pitchFamily="34" charset="0"/>
                <a:ea typeface="Calibri" panose="020F0502020204030204" pitchFamily="34" charset="0"/>
                <a:cs typeface="Calibri" panose="020F0502020204030204" pitchFamily="34" charset="0"/>
              </a:rPr>
              <a:t>.</a:t>
            </a:r>
          </a:p>
          <a:p>
            <a:pPr marL="342900" indent="-342900">
              <a:lnSpc>
                <a:spcPts val="2400"/>
              </a:lnSpc>
              <a:spcBef>
                <a:spcPts val="0"/>
              </a:spcBef>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lnSpc>
                <a:spcPts val="2400"/>
              </a:lnSpc>
              <a:spcBef>
                <a:spcPts val="0"/>
              </a:spcBef>
              <a:buFont typeface="Symbol" panose="05050102010706020507" pitchFamily="18" charset="2"/>
              <a:buChar char=""/>
            </a:pP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Given current technologies, the p</a:t>
            </a: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ower sector, even under aggressive decarbonization </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policie</a:t>
            </a: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s, can’t reach </a:t>
            </a:r>
            <a:r>
              <a:rPr lang="en-US" dirty="0">
                <a:solidFill>
                  <a:srgbClr val="FF0000"/>
                </a:solidFill>
                <a:latin typeface="Calibri" panose="020F0502020204030204" pitchFamily="34" charset="0"/>
                <a:ea typeface="Calibri" panose="020F0502020204030204" pitchFamily="34" charset="0"/>
                <a:cs typeface="Calibri" panose="020F0502020204030204" pitchFamily="34" charset="0"/>
              </a:rPr>
              <a:t>zero</a:t>
            </a: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emissions by 2050.</a:t>
            </a:r>
          </a:p>
          <a:p>
            <a:pPr marL="342900" indent="-342900">
              <a:lnSpc>
                <a:spcPts val="2400"/>
              </a:lnSpc>
              <a:spcBef>
                <a:spcPts val="0"/>
              </a:spcBef>
              <a:buFont typeface="Symbol" panose="05050102010706020507" pitchFamily="18" charset="2"/>
              <a:buChar char=""/>
            </a:pPr>
            <a:endParaRPr lang="en-US"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342900" indent="-342900">
              <a:lnSpc>
                <a:spcPts val="2400"/>
              </a:lnSpc>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Increases in EE, DR and renewables from the previous slide are from a partial decarbonization scenario.</a:t>
            </a:r>
          </a:p>
          <a:p>
            <a:pPr marL="800100" lvl="1" indent="-342900">
              <a:lnSpc>
                <a:spcPts val="2400"/>
              </a:lnSpc>
              <a:spcBef>
                <a:spcPts val="0"/>
              </a:spcBef>
              <a:buFont typeface="Symbol" panose="05050102010706020507" pitchFamily="18" charset="2"/>
              <a:buChar char=""/>
            </a:pPr>
            <a:r>
              <a:rPr kumimoji="0" lang="en-US"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Replacement of vehicles, appliances and equipment in homes, businesses, and manufacturing was at an accelerated but possibly obtainable pace.</a:t>
            </a:r>
          </a:p>
          <a:p>
            <a:pPr marL="800100" lvl="1" indent="-342900">
              <a:lnSpc>
                <a:spcPts val="2400"/>
              </a:lnSpc>
              <a:spcBef>
                <a:spcPts val="0"/>
              </a:spcBef>
              <a:buFont typeface="Symbol" panose="05050102010706020507" pitchFamily="18" charset="2"/>
              <a:buChar char=""/>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Electricity </a:t>
            </a:r>
            <a:r>
              <a:rPr lang="en-US" dirty="0">
                <a:latin typeface="Calibri" panose="020F0502020204030204" pitchFamily="34" charset="0"/>
                <a:ea typeface="Calibri" panose="020F0502020204030204" pitchFamily="34" charset="0"/>
                <a:cs typeface="Calibri" panose="020F0502020204030204" pitchFamily="34" charset="0"/>
              </a:rPr>
              <a:t>demand increased by about 50 percent. </a:t>
            </a: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ts val="2400"/>
              </a:lnSpc>
              <a:spcBef>
                <a:spcPts val="0"/>
              </a:spcBef>
              <a:spcAft>
                <a:spcPts val="0"/>
              </a:spcAft>
              <a:buFont typeface="Symbol" panose="05050102010706020507" pitchFamily="18" charset="2"/>
              <a:buChar char=""/>
            </a:pPr>
            <a:endPar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ts val="2400"/>
              </a:lnSpc>
              <a:spcBef>
                <a:spcPts val="0"/>
              </a:spcBef>
              <a:spcAft>
                <a:spcPts val="0"/>
              </a:spcAft>
              <a:buFont typeface="Symbol" panose="05050102010706020507" pitchFamily="18" charset="2"/>
              <a:buChar char=""/>
            </a:pPr>
            <a:r>
              <a:rPr lang="en-US"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Mitigation strategies in the non-energy sector are critical for major reductions in CO2e emissions.</a:t>
            </a:r>
          </a:p>
        </p:txBody>
      </p:sp>
      <p:sp>
        <p:nvSpPr>
          <p:cNvPr id="4" name="Slide Number Placeholder 3">
            <a:extLst>
              <a:ext uri="{FF2B5EF4-FFF2-40B4-BE49-F238E27FC236}">
                <a16:creationId xmlns:a16="http://schemas.microsoft.com/office/drawing/2014/main" id="{4EB4DD69-3E25-4EA3-AFC5-1402586D99F6}"/>
              </a:ext>
            </a:extLst>
          </p:cNvPr>
          <p:cNvSpPr>
            <a:spLocks noGrp="1"/>
          </p:cNvSpPr>
          <p:nvPr>
            <p:ph type="sldNum" sz="quarter" idx="4"/>
          </p:nvPr>
        </p:nvSpPr>
        <p:spPr/>
        <p:txBody>
          <a:bodyPr/>
          <a:lstStyle/>
          <a:p>
            <a:pPr>
              <a:defRPr/>
            </a:pPr>
            <a:fld id="{DCB029D6-5554-3449-9E92-4345D2269ABD}" type="slidenum">
              <a:rPr lang="en-US" smtClean="0">
                <a:solidFill>
                  <a:srgbClr val="000000">
                    <a:tint val="75000"/>
                  </a:srgbClr>
                </a:solidFill>
              </a:rPr>
              <a:pPr>
                <a:defRPr/>
              </a:pPr>
              <a:t>15</a:t>
            </a:fld>
            <a:endParaRPr lang="en-US" dirty="0">
              <a:solidFill>
                <a:srgbClr val="000000">
                  <a:tint val="75000"/>
                </a:srgbClr>
              </a:solidFill>
            </a:endParaRPr>
          </a:p>
        </p:txBody>
      </p:sp>
    </p:spTree>
    <p:extLst>
      <p:ext uri="{BB962C8B-B14F-4D97-AF65-F5344CB8AC3E}">
        <p14:creationId xmlns:p14="http://schemas.microsoft.com/office/powerpoint/2010/main" val="285424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B6F1B-9F6C-48DD-898A-C17272A1B9D2}"/>
              </a:ext>
            </a:extLst>
          </p:cNvPr>
          <p:cNvSpPr>
            <a:spLocks noGrp="1"/>
          </p:cNvSpPr>
          <p:nvPr>
            <p:ph type="title"/>
          </p:nvPr>
        </p:nvSpPr>
        <p:spPr/>
        <p:txBody>
          <a:bodyPr/>
          <a:lstStyle/>
          <a:p>
            <a:r>
              <a:rPr lang="en-US" dirty="0"/>
              <a:t>Topics</a:t>
            </a:r>
          </a:p>
        </p:txBody>
      </p:sp>
      <p:sp>
        <p:nvSpPr>
          <p:cNvPr id="3" name="Content Placeholder 2">
            <a:extLst>
              <a:ext uri="{FF2B5EF4-FFF2-40B4-BE49-F238E27FC236}">
                <a16:creationId xmlns:a16="http://schemas.microsoft.com/office/drawing/2014/main" id="{7E7FE104-EC7D-4298-BC73-AB1B52C95C0C}"/>
              </a:ext>
            </a:extLst>
          </p:cNvPr>
          <p:cNvSpPr>
            <a:spLocks noGrp="1"/>
          </p:cNvSpPr>
          <p:nvPr>
            <p:ph idx="1"/>
          </p:nvPr>
        </p:nvSpPr>
        <p:spPr/>
        <p:txBody>
          <a:bodyPr>
            <a:normAutofit/>
          </a:bodyPr>
          <a:lstStyle/>
          <a:p>
            <a:pPr marL="342900" marR="0" lvl="0" indent="-342900">
              <a:spcBef>
                <a:spcPts val="0"/>
              </a:spcBef>
              <a:spcAft>
                <a:spcPts val="0"/>
              </a:spcAft>
              <a:buFont typeface="Symbol" panose="05050102010706020507" pitchFamily="18"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What is the NW Power and Conservation Council?</a:t>
            </a:r>
          </a:p>
          <a:p>
            <a:pPr marL="342900" marR="0" lvl="0" indent="-342900">
              <a:spcBef>
                <a:spcPts val="0"/>
              </a:spcBef>
              <a:spcAft>
                <a:spcPts val="0"/>
              </a:spcAft>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342900" indent="-342900">
              <a:spcBef>
                <a:spcPts val="0"/>
              </a:spcBef>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What jurisdiction does the Council have? </a:t>
            </a:r>
          </a:p>
          <a:p>
            <a:pPr marL="0" marR="0" lvl="0" indent="0">
              <a:spcBef>
                <a:spcPts val="0"/>
              </a:spcBef>
              <a:spcAft>
                <a:spcPts val="0"/>
              </a:spcAft>
              <a:buNone/>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The Council’s forecast for future resource needs</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spcBef>
                <a:spcPts val="0"/>
              </a:spcBef>
              <a:spcAft>
                <a:spcPts val="0"/>
              </a:spcAft>
              <a:buFont typeface="Symbol" panose="05050102010706020507" pitchFamily="18" charset="2"/>
              <a:buChar char=""/>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The 2021 Power Plan resource strategy</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342900" marR="0" lvl="0" indent="-342900">
              <a:spcBef>
                <a:spcPts val="0"/>
              </a:spcBef>
              <a:spcAft>
                <a:spcPts val="0"/>
              </a:spcAft>
              <a:buFont typeface="Symbol" panose="05050102010706020507" pitchFamily="18" charset="2"/>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latin typeface="Calibri" panose="020F0502020204030204" pitchFamily="34" charset="0"/>
                <a:ea typeface="Calibri" panose="020F0502020204030204" pitchFamily="34" charset="0"/>
                <a:cs typeface="Calibri" panose="020F0502020204030204" pitchFamily="34" charset="0"/>
              </a:rPr>
              <a:t>Planning for a decarbonized future </a:t>
            </a:r>
            <a:endParaRPr lang="en-US"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FF64F6F-644C-482A-BCD6-59B295AE39BA}"/>
              </a:ext>
            </a:extLst>
          </p:cNvPr>
          <p:cNvSpPr>
            <a:spLocks noGrp="1"/>
          </p:cNvSpPr>
          <p:nvPr>
            <p:ph type="sldNum" sz="quarter" idx="4"/>
          </p:nvPr>
        </p:nvSpPr>
        <p:spPr/>
        <p:txBody>
          <a:bodyPr/>
          <a:lstStyle/>
          <a:p>
            <a:pPr>
              <a:defRPr/>
            </a:pPr>
            <a:fld id="{DCB029D6-5554-3449-9E92-4345D2269ABD}" type="slidenum">
              <a:rPr lang="en-US" smtClean="0">
                <a:solidFill>
                  <a:srgbClr val="000000">
                    <a:tint val="75000"/>
                  </a:srgbClr>
                </a:solidFill>
              </a:rPr>
              <a:pPr>
                <a:defRPr/>
              </a:pPr>
              <a:t>2</a:t>
            </a:fld>
            <a:endParaRPr lang="en-US" dirty="0">
              <a:solidFill>
                <a:srgbClr val="000000">
                  <a:tint val="75000"/>
                </a:srgbClr>
              </a:solidFill>
            </a:endParaRPr>
          </a:p>
        </p:txBody>
      </p:sp>
    </p:spTree>
    <p:extLst>
      <p:ext uri="{BB962C8B-B14F-4D97-AF65-F5344CB8AC3E}">
        <p14:creationId xmlns:p14="http://schemas.microsoft.com/office/powerpoint/2010/main" val="1305798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2383" y="287155"/>
            <a:ext cx="10907233" cy="1325563"/>
          </a:xfrm>
        </p:spPr>
        <p:txBody>
          <a:bodyPr>
            <a:normAutofit/>
          </a:bodyPr>
          <a:lstStyle/>
          <a:p>
            <a:r>
              <a:rPr lang="en-US" dirty="0"/>
              <a:t>The Northwest Power and Conservation Council</a:t>
            </a:r>
          </a:p>
        </p:txBody>
      </p:sp>
      <p:sp>
        <p:nvSpPr>
          <p:cNvPr id="5" name="Content Placeholder 4"/>
          <p:cNvSpPr>
            <a:spLocks noGrp="1"/>
          </p:cNvSpPr>
          <p:nvPr>
            <p:ph idx="1"/>
          </p:nvPr>
        </p:nvSpPr>
        <p:spPr/>
        <p:txBody>
          <a:bodyPr>
            <a:normAutofit/>
          </a:bodyPr>
          <a:lstStyle/>
          <a:p>
            <a:pPr marL="0" indent="0">
              <a:buNone/>
            </a:pPr>
            <a:r>
              <a:rPr lang="en-US" dirty="0">
                <a:latin typeface="Calibri" panose="020F0502020204030204" pitchFamily="34" charset="0"/>
                <a:cs typeface="Calibri" panose="020F0502020204030204" pitchFamily="34" charset="0"/>
              </a:rPr>
              <a:t>The 1980 </a:t>
            </a:r>
            <a:r>
              <a:rPr lang="en-US" dirty="0">
                <a:latin typeface="Calibri" panose="020F0502020204030204" pitchFamily="34" charset="0"/>
                <a:cs typeface="Calibri" panose="020F0502020204030204" pitchFamily="34" charset="0"/>
                <a:hlinkClick r:id="rId2"/>
              </a:rPr>
              <a:t>Northwest Power Act</a:t>
            </a:r>
            <a:r>
              <a:rPr lang="en-US" dirty="0">
                <a:latin typeface="Calibri" panose="020F0502020204030204" pitchFamily="34" charset="0"/>
                <a:cs typeface="Calibri" panose="020F0502020204030204" pitchFamily="34" charset="0"/>
              </a:rPr>
              <a:t> authorized Idaho, Montana, Oregon, and Washington to develop a regional </a:t>
            </a:r>
            <a:r>
              <a:rPr lang="en-US" dirty="0">
                <a:latin typeface="Calibri" panose="020F0502020204030204" pitchFamily="34" charset="0"/>
                <a:cs typeface="Calibri" panose="020F0502020204030204" pitchFamily="34" charset="0"/>
                <a:hlinkClick r:id="rId3"/>
              </a:rPr>
              <a:t>Power Plan </a:t>
            </a:r>
            <a:r>
              <a:rPr lang="en-US" dirty="0">
                <a:latin typeface="Calibri" panose="020F0502020204030204" pitchFamily="34" charset="0"/>
                <a:cs typeface="Calibri" panose="020F0502020204030204" pitchFamily="34" charset="0"/>
              </a:rPr>
              <a:t>and </a:t>
            </a:r>
            <a:r>
              <a:rPr lang="en-US" dirty="0">
                <a:latin typeface="Calibri" panose="020F0502020204030204" pitchFamily="34" charset="0"/>
                <a:cs typeface="Calibri" panose="020F0502020204030204" pitchFamily="34" charset="0"/>
                <a:hlinkClick r:id="rId4"/>
              </a:rPr>
              <a:t>Fish and Wildlife Program </a:t>
            </a:r>
            <a:r>
              <a:rPr lang="en-US" dirty="0">
                <a:latin typeface="Calibri" panose="020F0502020204030204" pitchFamily="34" charset="0"/>
                <a:cs typeface="Calibri" panose="020F0502020204030204" pitchFamily="34" charset="0"/>
              </a:rPr>
              <a:t>to balance the Northwest's environment and energy needs.</a:t>
            </a:r>
          </a:p>
          <a:p>
            <a:pPr marL="0" indent="0">
              <a:buNone/>
            </a:pPr>
            <a:r>
              <a:rPr lang="en-US" dirty="0">
                <a:latin typeface="Calibri" panose="020F0502020204030204" pitchFamily="34" charset="0"/>
                <a:cs typeface="Calibri" panose="020F0502020204030204" pitchFamily="34" charset="0"/>
              </a:rPr>
              <a:t> </a:t>
            </a:r>
          </a:p>
          <a:p>
            <a:r>
              <a:rPr lang="en-US" dirty="0">
                <a:latin typeface="Calibri" panose="020F0502020204030204" pitchFamily="34" charset="0"/>
                <a:cs typeface="Calibri" panose="020F0502020204030204" pitchFamily="34" charset="0"/>
              </a:rPr>
              <a:t>Each state legislature passed laws to form the NWPCC</a:t>
            </a:r>
          </a:p>
          <a:p>
            <a:r>
              <a:rPr lang="en-US" dirty="0">
                <a:latin typeface="Calibri" panose="020F0502020204030204" pitchFamily="34" charset="0"/>
                <a:cs typeface="Calibri" panose="020F0502020204030204" pitchFamily="34" charset="0"/>
              </a:rPr>
              <a:t>The governors of each state appoints two Council Members</a:t>
            </a:r>
          </a:p>
          <a:p>
            <a:r>
              <a:rPr lang="en-US" dirty="0">
                <a:latin typeface="Calibri" panose="020F0502020204030204" pitchFamily="34" charset="0"/>
                <a:cs typeface="Calibri" panose="020F0502020204030204" pitchFamily="34" charset="0"/>
              </a:rPr>
              <a:t>Predominantly funded by rates collected by the Bonneville Power Administration</a:t>
            </a:r>
          </a:p>
        </p:txBody>
      </p:sp>
    </p:spTree>
    <p:extLst>
      <p:ext uri="{BB962C8B-B14F-4D97-AF65-F5344CB8AC3E}">
        <p14:creationId xmlns:p14="http://schemas.microsoft.com/office/powerpoint/2010/main" val="851327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7078"/>
            <a:ext cx="10515600" cy="889515"/>
          </a:xfrm>
        </p:spPr>
        <p:txBody>
          <a:bodyPr>
            <a:normAutofit/>
          </a:bodyPr>
          <a:lstStyle/>
          <a:p>
            <a:r>
              <a:rPr lang="en-US" dirty="0"/>
              <a:t>The Council’s Power Plan</a:t>
            </a:r>
          </a:p>
        </p:txBody>
      </p:sp>
      <p:sp>
        <p:nvSpPr>
          <p:cNvPr id="3" name="Content Placeholder 2"/>
          <p:cNvSpPr>
            <a:spLocks noGrp="1"/>
          </p:cNvSpPr>
          <p:nvPr>
            <p:ph idx="1"/>
          </p:nvPr>
        </p:nvSpPr>
        <p:spPr>
          <a:xfrm>
            <a:off x="1197934" y="1300678"/>
            <a:ext cx="10102525" cy="4976037"/>
          </a:xfrm>
        </p:spPr>
        <p:txBody>
          <a:bodyPr>
            <a:normAutofit/>
          </a:bodyPr>
          <a:lstStyle/>
          <a:p>
            <a:r>
              <a:rPr lang="en-US" sz="3200" dirty="0">
                <a:latin typeface="Calibri" panose="020F0502020204030204" pitchFamily="34" charset="0"/>
                <a:cs typeface="Calibri" panose="020F0502020204030204" pitchFamily="34" charset="0"/>
              </a:rPr>
              <a:t>The Council’s objective is to develop a long-term resource and energy efficiency acquisition strategy that ensures an adequate, efficient and economic power supply </a:t>
            </a:r>
          </a:p>
          <a:p>
            <a:endParaRPr lang="en-US" sz="3200" dirty="0">
              <a:latin typeface="Calibri" panose="020F0502020204030204" pitchFamily="34" charset="0"/>
              <a:cs typeface="Calibri" panose="020F0502020204030204" pitchFamily="34" charset="0"/>
            </a:endParaRPr>
          </a:p>
          <a:p>
            <a:r>
              <a:rPr lang="en-US" sz="3200" dirty="0">
                <a:latin typeface="Calibri" panose="020F0502020204030204" pitchFamily="34" charset="0"/>
                <a:cs typeface="Calibri" panose="020F0502020204030204" pitchFamily="34" charset="0"/>
              </a:rPr>
              <a:t>Major components of the plan include:</a:t>
            </a:r>
          </a:p>
          <a:p>
            <a:pPr lvl="1"/>
            <a:r>
              <a:rPr lang="en-US" sz="2400" dirty="0">
                <a:latin typeface="Calibri" panose="020F0502020204030204" pitchFamily="34" charset="0"/>
                <a:cs typeface="Calibri" panose="020F0502020204030204" pitchFamily="34" charset="0"/>
              </a:rPr>
              <a:t>Forecast of regional electricity demand over the next 20 years</a:t>
            </a:r>
          </a:p>
          <a:p>
            <a:pPr lvl="1"/>
            <a:r>
              <a:rPr lang="en-US" sz="2400" dirty="0">
                <a:latin typeface="Calibri" panose="020F0502020204030204" pitchFamily="34" charset="0"/>
                <a:cs typeface="Calibri" panose="020F0502020204030204" pitchFamily="34" charset="0"/>
              </a:rPr>
              <a:t>A “least cost with acceptable risk” resource strategy</a:t>
            </a:r>
          </a:p>
          <a:p>
            <a:pPr lvl="1"/>
            <a:r>
              <a:rPr lang="en-US" sz="2400" dirty="0">
                <a:latin typeface="Calibri" panose="020F0502020204030204" pitchFamily="34" charset="0"/>
                <a:cs typeface="Calibri" panose="020F0502020204030204" pitchFamily="34" charset="0"/>
              </a:rPr>
              <a:t>Regional action plan</a:t>
            </a:r>
          </a:p>
        </p:txBody>
      </p:sp>
      <p:sp>
        <p:nvSpPr>
          <p:cNvPr id="4" name="Slide Number Placeholder 3"/>
          <p:cNvSpPr>
            <a:spLocks noGrp="1"/>
          </p:cNvSpPr>
          <p:nvPr>
            <p:ph type="sldNum" sz="quarter" idx="12"/>
          </p:nvPr>
        </p:nvSpPr>
        <p:spPr>
          <a:xfrm>
            <a:off x="3505200" y="6400800"/>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410EB8-A01E-483B-9F37-9B9DDCDD7179}" type="slidenum">
              <a:rPr lang="en-US" smtClean="0"/>
              <a:pPr/>
              <a:t>4</a:t>
            </a:fld>
            <a:endParaRPr lang="en-US" dirty="0"/>
          </a:p>
        </p:txBody>
      </p:sp>
    </p:spTree>
    <p:extLst>
      <p:ext uri="{BB962C8B-B14F-4D97-AF65-F5344CB8AC3E}">
        <p14:creationId xmlns:p14="http://schemas.microsoft.com/office/powerpoint/2010/main" val="261018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237790"/>
            <a:ext cx="10515600" cy="1325563"/>
          </a:xfrm>
        </p:spPr>
        <p:txBody>
          <a:bodyPr>
            <a:normAutofit/>
          </a:bodyPr>
          <a:lstStyle/>
          <a:p>
            <a:r>
              <a:rPr lang="en-US" dirty="0"/>
              <a:t>What jurisdiction does the Council have?</a:t>
            </a:r>
          </a:p>
        </p:txBody>
      </p:sp>
      <p:sp>
        <p:nvSpPr>
          <p:cNvPr id="7" name="Content Placeholder 6"/>
          <p:cNvSpPr>
            <a:spLocks noGrp="1"/>
          </p:cNvSpPr>
          <p:nvPr>
            <p:ph idx="1"/>
          </p:nvPr>
        </p:nvSpPr>
        <p:spPr>
          <a:xfrm>
            <a:off x="838200" y="1563354"/>
            <a:ext cx="10515600" cy="4575176"/>
          </a:xfrm>
        </p:spPr>
        <p:txBody>
          <a:bodyPr>
            <a:normAutofit/>
          </a:bodyPr>
          <a:lstStyle/>
          <a:p>
            <a:r>
              <a:rPr lang="en-US" u="sng" dirty="0">
                <a:latin typeface="Calibri" panose="020F0502020204030204" pitchFamily="34" charset="0"/>
                <a:cs typeface="Calibri" panose="020F0502020204030204" pitchFamily="34" charset="0"/>
              </a:rPr>
              <a:t>By statute</a:t>
            </a:r>
            <a:r>
              <a:rPr lang="en-US" dirty="0">
                <a:latin typeface="Calibri" panose="020F0502020204030204" pitchFamily="34" charset="0"/>
                <a:cs typeface="Calibri" panose="020F0502020204030204" pitchFamily="34" charset="0"/>
              </a:rPr>
              <a:t>, the plan guides Bonneville Power’s generating resource and energy efficiency acquisition decisions </a:t>
            </a:r>
          </a:p>
          <a:p>
            <a:r>
              <a:rPr lang="en-US" u="sng" dirty="0">
                <a:latin typeface="Calibri" panose="020F0502020204030204" pitchFamily="34" charset="0"/>
                <a:cs typeface="Calibri" panose="020F0502020204030204" pitchFamily="34" charset="0"/>
              </a:rPr>
              <a:t>By tradition</a:t>
            </a:r>
            <a:r>
              <a:rPr lang="en-US" dirty="0">
                <a:latin typeface="Calibri" panose="020F0502020204030204" pitchFamily="34" charset="0"/>
                <a:cs typeface="Calibri" panose="020F0502020204030204" pitchFamily="34" charset="0"/>
              </a:rPr>
              <a:t>, the plan serves as an independent reference for all regional utilities, regulatory commissions and other policy makers </a:t>
            </a:r>
          </a:p>
          <a:p>
            <a:endParaRPr lang="en-US" dirty="0">
              <a:latin typeface="Calibri" panose="020F0502020204030204" pitchFamily="34" charset="0"/>
              <a:cs typeface="Calibri" panose="020F0502020204030204" pitchFamily="34" charset="0"/>
            </a:endParaRPr>
          </a:p>
          <a:p>
            <a:r>
              <a:rPr lang="en-US" dirty="0">
                <a:solidFill>
                  <a:srgbClr val="0070C0"/>
                </a:solidFill>
                <a:latin typeface="Calibri" panose="020F0502020204030204" pitchFamily="34" charset="0"/>
                <a:cs typeface="Calibri" panose="020F0502020204030204" pitchFamily="34" charset="0"/>
              </a:rPr>
              <a:t>The Council recognizes that utilities have differing needs and that its regional power plan is not intended to be a substitute for individual utility resource plans. Each utility must assess its own needs and future resource requirements. The plan offers a set of cost-effective resources that utilities should consider as they develop their own resource acquisition plans.        </a:t>
            </a:r>
          </a:p>
          <a:p>
            <a:endParaRPr lang="en-US" dirty="0"/>
          </a:p>
          <a:p>
            <a:endParaRPr lang="en-US" dirty="0"/>
          </a:p>
        </p:txBody>
      </p:sp>
      <p:sp>
        <p:nvSpPr>
          <p:cNvPr id="4" name="Slide Number Placeholder 3"/>
          <p:cNvSpPr>
            <a:spLocks noGrp="1"/>
          </p:cNvSpPr>
          <p:nvPr>
            <p:ph type="sldNum" sz="quarter" idx="12"/>
          </p:nvPr>
        </p:nvSpPr>
        <p:spPr>
          <a:xfrm>
            <a:off x="3505200" y="6400800"/>
            <a:ext cx="2133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Century Gothic"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A410EB8-A01E-483B-9F37-9B9DDCDD7179}" type="slidenum">
              <a:rPr lang="en-US" smtClean="0"/>
              <a:pPr/>
              <a:t>5</a:t>
            </a:fld>
            <a:endParaRPr lang="en-US" dirty="0"/>
          </a:p>
        </p:txBody>
      </p:sp>
    </p:spTree>
    <p:extLst>
      <p:ext uri="{BB962C8B-B14F-4D97-AF65-F5344CB8AC3E}">
        <p14:creationId xmlns:p14="http://schemas.microsoft.com/office/powerpoint/2010/main" val="1982893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28EE8-B114-49AF-AD5F-75BFA68CCEBF}"/>
              </a:ext>
            </a:extLst>
          </p:cNvPr>
          <p:cNvSpPr>
            <a:spLocks noGrp="1"/>
          </p:cNvSpPr>
          <p:nvPr>
            <p:ph type="title"/>
          </p:nvPr>
        </p:nvSpPr>
        <p:spPr>
          <a:xfrm>
            <a:off x="838200" y="237537"/>
            <a:ext cx="10515600" cy="1068940"/>
          </a:xfrm>
        </p:spPr>
        <p:txBody>
          <a:bodyPr/>
          <a:lstStyle/>
          <a:p>
            <a:r>
              <a:rPr lang="en-US" dirty="0"/>
              <a:t>Council’s Interactions with other Entities</a:t>
            </a:r>
          </a:p>
        </p:txBody>
      </p:sp>
      <p:sp>
        <p:nvSpPr>
          <p:cNvPr id="3" name="Content Placeholder 2">
            <a:extLst>
              <a:ext uri="{FF2B5EF4-FFF2-40B4-BE49-F238E27FC236}">
                <a16:creationId xmlns:a16="http://schemas.microsoft.com/office/drawing/2014/main" id="{60E1AE97-10D9-44CA-944E-8AFF54A7EC26}"/>
              </a:ext>
            </a:extLst>
          </p:cNvPr>
          <p:cNvSpPr>
            <a:spLocks noGrp="1"/>
          </p:cNvSpPr>
          <p:nvPr>
            <p:ph idx="1"/>
          </p:nvPr>
        </p:nvSpPr>
        <p:spPr>
          <a:xfrm>
            <a:off x="838200" y="1718732"/>
            <a:ext cx="10515600" cy="4540301"/>
          </a:xfrm>
        </p:spPr>
        <p:txBody>
          <a:bodyPr>
            <a:normAutofit/>
          </a:bodyPr>
          <a:lstStyle/>
          <a:p>
            <a:r>
              <a:rPr lang="en-US" dirty="0">
                <a:latin typeface="Calibri" panose="020F0502020204030204" pitchFamily="34" charset="0"/>
                <a:cs typeface="Calibri" panose="020F0502020204030204" pitchFamily="34" charset="0"/>
              </a:rPr>
              <a:t>Regularly scheduled public Council meetings throughout the region</a:t>
            </a:r>
          </a:p>
          <a:p>
            <a:endParaRPr lang="en-US" dirty="0">
              <a:latin typeface="Calibri" panose="020F0502020204030204" pitchFamily="34" charset="0"/>
              <a:cs typeface="Calibri" panose="020F0502020204030204" pitchFamily="34" charset="0"/>
            </a:endParaRPr>
          </a:p>
          <a:p>
            <a:r>
              <a:rPr lang="en-US" u="sng" dirty="0">
                <a:latin typeface="Calibri" panose="020F0502020204030204" pitchFamily="34" charset="0"/>
                <a:cs typeface="Calibri" panose="020F0502020204030204" pitchFamily="34" charset="0"/>
              </a:rPr>
              <a:t>Public Advisory Committees</a:t>
            </a:r>
            <a:br>
              <a:rPr lang="en-US"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System analysis, Resource adequacy, Load forecasting, Generating resources, Energy efficiency, Demand response, Natural gas, System integration</a:t>
            </a:r>
          </a:p>
          <a:p>
            <a:endParaRPr lang="en-US" sz="2000" dirty="0">
              <a:latin typeface="Calibri" panose="020F0502020204030204" pitchFamily="34" charset="0"/>
              <a:cs typeface="Calibri" panose="020F0502020204030204" pitchFamily="34" charset="0"/>
            </a:endParaRPr>
          </a:p>
          <a:p>
            <a:r>
              <a:rPr lang="en-US" u="sng" dirty="0">
                <a:latin typeface="Calibri" panose="020F0502020204030204" pitchFamily="34" charset="0"/>
                <a:cs typeface="Calibri" panose="020F0502020204030204" pitchFamily="34" charset="0"/>
              </a:rPr>
              <a:t>Participation in regional, national and international forums on power planning</a:t>
            </a:r>
            <a:br>
              <a:rPr lang="en-US"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Other regional stakeholders, Universities, Utilities, Utility commissions, Western Electricity Coordinating Council (WECC), Western Interstate Energy Board (WIEB), North American Electric Reliability Corporation(NERC), Institute of Electrical and Electronics Engineers IEEE), National Labs (PNNL, LBL, NREL)  </a:t>
            </a:r>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7E1B43B4-A7EF-4C76-962A-B657D123C15F}"/>
              </a:ext>
            </a:extLst>
          </p:cNvPr>
          <p:cNvSpPr>
            <a:spLocks noGrp="1"/>
          </p:cNvSpPr>
          <p:nvPr>
            <p:ph type="sldNum" sz="quarter" idx="4"/>
          </p:nvPr>
        </p:nvSpPr>
        <p:spPr/>
        <p:txBody>
          <a:bodyPr/>
          <a:lstStyle/>
          <a:p>
            <a:pPr>
              <a:defRPr/>
            </a:pPr>
            <a:fld id="{DCB029D6-5554-3449-9E92-4345D2269ABD}" type="slidenum">
              <a:rPr lang="en-US" smtClean="0">
                <a:solidFill>
                  <a:srgbClr val="000000">
                    <a:tint val="75000"/>
                  </a:srgbClr>
                </a:solidFill>
              </a:rPr>
              <a:pPr>
                <a:defRPr/>
              </a:pPr>
              <a:t>6</a:t>
            </a:fld>
            <a:endParaRPr lang="en-US" dirty="0">
              <a:solidFill>
                <a:srgbClr val="000000">
                  <a:tint val="75000"/>
                </a:srgbClr>
              </a:solidFill>
            </a:endParaRPr>
          </a:p>
        </p:txBody>
      </p:sp>
    </p:spTree>
    <p:extLst>
      <p:ext uri="{BB962C8B-B14F-4D97-AF65-F5344CB8AC3E}">
        <p14:creationId xmlns:p14="http://schemas.microsoft.com/office/powerpoint/2010/main" val="355921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732DBC-606A-494F-9165-2E83BF47842F}"/>
              </a:ext>
            </a:extLst>
          </p:cNvPr>
          <p:cNvPicPr>
            <a:picLocks noChangeAspect="1"/>
          </p:cNvPicPr>
          <p:nvPr/>
        </p:nvPicPr>
        <p:blipFill>
          <a:blip r:embed="rId2"/>
          <a:stretch>
            <a:fillRect/>
          </a:stretch>
        </p:blipFill>
        <p:spPr>
          <a:xfrm>
            <a:off x="1416096" y="923107"/>
            <a:ext cx="8180436" cy="5399088"/>
          </a:xfrm>
          <a:prstGeom prst="rect">
            <a:avLst/>
          </a:prstGeom>
          <a:noFill/>
        </p:spPr>
      </p:pic>
      <p:sp>
        <p:nvSpPr>
          <p:cNvPr id="3" name="Slide Number Placeholder 2">
            <a:extLst>
              <a:ext uri="{FF2B5EF4-FFF2-40B4-BE49-F238E27FC236}">
                <a16:creationId xmlns:a16="http://schemas.microsoft.com/office/drawing/2014/main" id="{F6EEA49F-8404-4412-B6C4-EAF52CFA4E9F}"/>
              </a:ext>
            </a:extLst>
          </p:cNvPr>
          <p:cNvSpPr>
            <a:spLocks noGrp="1"/>
          </p:cNvSpPr>
          <p:nvPr>
            <p:ph type="sldNum" sz="quarter" idx="4"/>
          </p:nvPr>
        </p:nvSpPr>
        <p:spPr>
          <a:xfrm>
            <a:off x="5832070" y="6419850"/>
            <a:ext cx="704849" cy="271257"/>
          </a:xfrm>
        </p:spPr>
        <p:txBody>
          <a:bodyPr anchor="ctr">
            <a:normAutofit/>
          </a:bodyPr>
          <a:lstStyle/>
          <a:p>
            <a:pPr>
              <a:spcAft>
                <a:spcPts val="600"/>
              </a:spcAft>
              <a:defRPr/>
            </a:pPr>
            <a:fld id="{DCB029D6-5554-3449-9E92-4345D2269ABD}" type="slidenum">
              <a:rPr lang="en-US" smtClean="0">
                <a:solidFill>
                  <a:srgbClr val="000000">
                    <a:tint val="75000"/>
                  </a:srgbClr>
                </a:solidFill>
              </a:rPr>
              <a:pPr>
                <a:spcAft>
                  <a:spcPts val="600"/>
                </a:spcAft>
                <a:defRPr/>
              </a:pPr>
              <a:t>7</a:t>
            </a:fld>
            <a:endParaRPr lang="en-US">
              <a:solidFill>
                <a:srgbClr val="000000">
                  <a:tint val="75000"/>
                </a:srgbClr>
              </a:solidFill>
            </a:endParaRPr>
          </a:p>
        </p:txBody>
      </p:sp>
      <p:sp>
        <p:nvSpPr>
          <p:cNvPr id="4" name="Title 1">
            <a:extLst>
              <a:ext uri="{FF2B5EF4-FFF2-40B4-BE49-F238E27FC236}">
                <a16:creationId xmlns:a16="http://schemas.microsoft.com/office/drawing/2014/main" id="{82C711F2-9176-451B-AD86-8CD14A1A6000}"/>
              </a:ext>
            </a:extLst>
          </p:cNvPr>
          <p:cNvSpPr txBox="1">
            <a:spLocks/>
          </p:cNvSpPr>
          <p:nvPr/>
        </p:nvSpPr>
        <p:spPr>
          <a:xfrm>
            <a:off x="746760" y="215764"/>
            <a:ext cx="10515600" cy="707343"/>
          </a:xfrm>
          <a:prstGeom prst="rect">
            <a:avLst/>
          </a:prstGeom>
        </p:spPr>
        <p:txBody>
          <a:bodyPr/>
          <a:lstStyle>
            <a:lvl1pPr algn="l" defTabSz="914400" rtl="0" eaLnBrk="1" latinLnBrk="0" hangingPunct="1">
              <a:lnSpc>
                <a:spcPct val="90000"/>
              </a:lnSpc>
              <a:spcBef>
                <a:spcPct val="0"/>
              </a:spcBef>
              <a:buNone/>
              <a:defRPr sz="4000" b="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lgn="ctr"/>
            <a:r>
              <a:rPr lang="en-US" dirty="0"/>
              <a:t>Pacific Northwest Power Supply</a:t>
            </a:r>
          </a:p>
        </p:txBody>
      </p:sp>
      <p:sp>
        <p:nvSpPr>
          <p:cNvPr id="2" name="TextBox 1">
            <a:extLst>
              <a:ext uri="{FF2B5EF4-FFF2-40B4-BE49-F238E27FC236}">
                <a16:creationId xmlns:a16="http://schemas.microsoft.com/office/drawing/2014/main" id="{EEEDEDFD-368F-4C4D-84E3-06B249CC81FC}"/>
              </a:ext>
            </a:extLst>
          </p:cNvPr>
          <p:cNvSpPr txBox="1"/>
          <p:nvPr/>
        </p:nvSpPr>
        <p:spPr>
          <a:xfrm>
            <a:off x="9258300" y="2274838"/>
            <a:ext cx="2682240" cy="2585323"/>
          </a:xfrm>
          <a:prstGeom prst="rect">
            <a:avLst/>
          </a:prstGeom>
          <a:noFill/>
        </p:spPr>
        <p:txBody>
          <a:bodyPr wrap="square" rtlCol="0">
            <a:spAutoFit/>
          </a:bodyPr>
          <a:lstStyle/>
          <a:p>
            <a:r>
              <a:rPr lang="en-US" dirty="0"/>
              <a:t>The region has also reduced electricity demand by 7,200 average megawatts since 1980 though the Council’s energy efficiency measures and through standards and codes. </a:t>
            </a:r>
          </a:p>
        </p:txBody>
      </p:sp>
    </p:spTree>
    <p:extLst>
      <p:ext uri="{BB962C8B-B14F-4D97-AF65-F5344CB8AC3E}">
        <p14:creationId xmlns:p14="http://schemas.microsoft.com/office/powerpoint/2010/main" val="29286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E64320B-691E-4632-AFBC-F1B8301C4AD1}"/>
              </a:ext>
            </a:extLst>
          </p:cNvPr>
          <p:cNvSpPr>
            <a:spLocks noGrp="1"/>
          </p:cNvSpPr>
          <p:nvPr>
            <p:ph type="title"/>
          </p:nvPr>
        </p:nvSpPr>
        <p:spPr>
          <a:xfrm>
            <a:off x="838200" y="365127"/>
            <a:ext cx="10515600" cy="899793"/>
          </a:xfrm>
        </p:spPr>
        <p:txBody>
          <a:bodyPr anchor="ctr">
            <a:normAutofit/>
          </a:bodyPr>
          <a:lstStyle/>
          <a:p>
            <a:r>
              <a:rPr lang="en-US" dirty="0"/>
              <a:t>Announced Coal Plant Retirements </a:t>
            </a:r>
          </a:p>
        </p:txBody>
      </p:sp>
      <p:pic>
        <p:nvPicPr>
          <p:cNvPr id="10" name="Picture 9" descr="Chart&#10;&#10;Description automatically generated">
            <a:extLst>
              <a:ext uri="{FF2B5EF4-FFF2-40B4-BE49-F238E27FC236}">
                <a16:creationId xmlns:a16="http://schemas.microsoft.com/office/drawing/2014/main" id="{91DCE7EB-01A1-45BB-A1B5-4B1C31A9C478}"/>
              </a:ext>
            </a:extLst>
          </p:cNvPr>
          <p:cNvPicPr>
            <a:picLocks noChangeAspect="1"/>
          </p:cNvPicPr>
          <p:nvPr/>
        </p:nvPicPr>
        <p:blipFill>
          <a:blip r:embed="rId2"/>
          <a:stretch>
            <a:fillRect/>
          </a:stretch>
        </p:blipFill>
        <p:spPr>
          <a:xfrm>
            <a:off x="2058459" y="1402080"/>
            <a:ext cx="8075082" cy="4360545"/>
          </a:xfrm>
          <a:prstGeom prst="rect">
            <a:avLst/>
          </a:prstGeom>
          <a:noFill/>
        </p:spPr>
      </p:pic>
      <p:sp>
        <p:nvSpPr>
          <p:cNvPr id="4" name="Slide Number Placeholder 3"/>
          <p:cNvSpPr>
            <a:spLocks noGrp="1"/>
          </p:cNvSpPr>
          <p:nvPr>
            <p:ph type="sldNum" sz="quarter" idx="4"/>
          </p:nvPr>
        </p:nvSpPr>
        <p:spPr>
          <a:xfrm>
            <a:off x="5832070" y="6419850"/>
            <a:ext cx="704849" cy="271257"/>
          </a:xfrm>
        </p:spPr>
        <p:txBody>
          <a:bodyPr vert="horz" lIns="91440" tIns="45720" rIns="91440" bIns="45720" rtlCol="0" anchor="ctr">
            <a:norm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600"/>
              </a:spcAft>
            </a:pPr>
            <a:fld id="{00DBD78C-FC3F-4F9C-8F3F-B5727820889D}" type="slidenum">
              <a:rPr lang="en-US" sz="800" smtClean="0">
                <a:solidFill>
                  <a:srgbClr val="000000">
                    <a:tint val="75000"/>
                  </a:srgbClr>
                </a:solidFill>
              </a:rPr>
              <a:pPr algn="ctr">
                <a:spcAft>
                  <a:spcPts val="600"/>
                </a:spcAft>
              </a:pPr>
              <a:t>8</a:t>
            </a:fld>
            <a:endParaRPr lang="en-US" sz="800">
              <a:solidFill>
                <a:srgbClr val="000000">
                  <a:tint val="75000"/>
                </a:srgbClr>
              </a:solidFill>
            </a:endParaRPr>
          </a:p>
        </p:txBody>
      </p:sp>
      <p:sp>
        <p:nvSpPr>
          <p:cNvPr id="2" name="TextBox 1">
            <a:extLst>
              <a:ext uri="{FF2B5EF4-FFF2-40B4-BE49-F238E27FC236}">
                <a16:creationId xmlns:a16="http://schemas.microsoft.com/office/drawing/2014/main" id="{60A3E941-90CB-488B-AE0B-4CA181692813}"/>
              </a:ext>
            </a:extLst>
          </p:cNvPr>
          <p:cNvSpPr txBox="1"/>
          <p:nvPr/>
        </p:nvSpPr>
        <p:spPr>
          <a:xfrm>
            <a:off x="10194501" y="4472940"/>
            <a:ext cx="1624119" cy="646331"/>
          </a:xfrm>
          <a:prstGeom prst="rect">
            <a:avLst/>
          </a:prstGeom>
          <a:noFill/>
        </p:spPr>
        <p:txBody>
          <a:bodyPr wrap="square" rtlCol="0">
            <a:spAutoFit/>
          </a:bodyPr>
          <a:lstStyle/>
          <a:p>
            <a:r>
              <a:rPr lang="en-US" dirty="0"/>
              <a:t>Over 4,000 MW by 2030</a:t>
            </a:r>
          </a:p>
        </p:txBody>
      </p:sp>
    </p:spTree>
    <p:extLst>
      <p:ext uri="{BB962C8B-B14F-4D97-AF65-F5344CB8AC3E}">
        <p14:creationId xmlns:p14="http://schemas.microsoft.com/office/powerpoint/2010/main" val="4069407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B19EABE-82C5-40D7-AB19-41BBB04DFDF5}"/>
              </a:ext>
            </a:extLst>
          </p:cNvPr>
          <p:cNvSpPr>
            <a:spLocks noGrp="1"/>
          </p:cNvSpPr>
          <p:nvPr>
            <p:ph type="title"/>
          </p:nvPr>
        </p:nvSpPr>
        <p:spPr>
          <a:xfrm>
            <a:off x="838200" y="210110"/>
            <a:ext cx="10515600" cy="800733"/>
          </a:xfrm>
        </p:spPr>
        <p:txBody>
          <a:bodyPr>
            <a:normAutofit/>
          </a:bodyPr>
          <a:lstStyle/>
          <a:p>
            <a:pPr marL="0" marR="0" algn="ctr">
              <a:spcBef>
                <a:spcPts val="0"/>
              </a:spcBef>
              <a:spcAft>
                <a:spcPts val="600"/>
              </a:spcAft>
            </a:pPr>
            <a:r>
              <a:rPr lang="en-US" dirty="0"/>
              <a:t>Forecast of Regional Electricity </a:t>
            </a:r>
            <a:r>
              <a:rPr lang="en-US" sz="4000" dirty="0">
                <a:effectLst/>
              </a:rPr>
              <a:t>Demand</a:t>
            </a:r>
          </a:p>
        </p:txBody>
      </p:sp>
      <p:pic>
        <p:nvPicPr>
          <p:cNvPr id="4" name="Picture 3">
            <a:extLst>
              <a:ext uri="{FF2B5EF4-FFF2-40B4-BE49-F238E27FC236}">
                <a16:creationId xmlns:a16="http://schemas.microsoft.com/office/drawing/2014/main" id="{67B3528D-57F8-46C9-8E8D-A5B7D891B6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1" y="1109624"/>
            <a:ext cx="6949440" cy="4638752"/>
          </a:xfrm>
          <a:prstGeom prst="rect">
            <a:avLst/>
          </a:prstGeom>
          <a:noFill/>
        </p:spPr>
      </p:pic>
      <p:sp>
        <p:nvSpPr>
          <p:cNvPr id="3" name="Slide Number Placeholder 2">
            <a:extLst>
              <a:ext uri="{FF2B5EF4-FFF2-40B4-BE49-F238E27FC236}">
                <a16:creationId xmlns:a16="http://schemas.microsoft.com/office/drawing/2014/main" id="{81617B83-772F-4FF1-97DC-F5C46F349775}"/>
              </a:ext>
            </a:extLst>
          </p:cNvPr>
          <p:cNvSpPr>
            <a:spLocks noGrp="1"/>
          </p:cNvSpPr>
          <p:nvPr>
            <p:ph type="sldNum" sz="quarter" idx="4"/>
          </p:nvPr>
        </p:nvSpPr>
        <p:spPr>
          <a:xfrm>
            <a:off x="5832070" y="6419850"/>
            <a:ext cx="704849" cy="271257"/>
          </a:xfrm>
        </p:spPr>
        <p:txBody>
          <a:bodyPr anchor="ctr">
            <a:normAutofit/>
          </a:bodyPr>
          <a:lstStyle/>
          <a:p>
            <a:pPr>
              <a:spcAft>
                <a:spcPts val="600"/>
              </a:spcAft>
              <a:defRPr/>
            </a:pPr>
            <a:fld id="{DCB029D6-5554-3449-9E92-4345D2269ABD}" type="slidenum">
              <a:rPr lang="en-US" smtClean="0">
                <a:solidFill>
                  <a:srgbClr val="000000">
                    <a:tint val="75000"/>
                  </a:srgbClr>
                </a:solidFill>
              </a:rPr>
              <a:pPr>
                <a:spcAft>
                  <a:spcPts val="600"/>
                </a:spcAft>
                <a:defRPr/>
              </a:pPr>
              <a:t>9</a:t>
            </a:fld>
            <a:endParaRPr lang="en-US">
              <a:solidFill>
                <a:srgbClr val="000000">
                  <a:tint val="75000"/>
                </a:srgbClr>
              </a:solidFill>
            </a:endParaRPr>
          </a:p>
        </p:txBody>
      </p:sp>
      <p:sp>
        <p:nvSpPr>
          <p:cNvPr id="5" name="TextBox 4">
            <a:extLst>
              <a:ext uri="{FF2B5EF4-FFF2-40B4-BE49-F238E27FC236}">
                <a16:creationId xmlns:a16="http://schemas.microsoft.com/office/drawing/2014/main" id="{D2BD1BDA-4CC0-4DA0-AE19-18FE3CE877FF}"/>
              </a:ext>
            </a:extLst>
          </p:cNvPr>
          <p:cNvSpPr txBox="1"/>
          <p:nvPr/>
        </p:nvSpPr>
        <p:spPr>
          <a:xfrm>
            <a:off x="7490459" y="1582340"/>
            <a:ext cx="435864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Based on a wide range of future economic conditions that include effects of climate change on temperature and precipitation:</a:t>
            </a:r>
          </a:p>
          <a:p>
            <a:pPr marL="742950" lvl="1" indent="-285750">
              <a:buFont typeface="Arial" panose="020B0604020202020204" pitchFamily="34" charset="0"/>
              <a:buChar char="•"/>
            </a:pPr>
            <a:r>
              <a:rPr lang="en-US" dirty="0"/>
              <a:t>-5% to +4% by 2027</a:t>
            </a:r>
          </a:p>
          <a:p>
            <a:pPr marL="742950" lvl="1" indent="-285750">
              <a:buFont typeface="Arial" panose="020B0604020202020204" pitchFamily="34" charset="0"/>
              <a:buChar char="•"/>
            </a:pPr>
            <a:r>
              <a:rPr lang="en-US" dirty="0"/>
              <a:t>-8% to +7% by 2041</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Does not include:</a:t>
            </a:r>
          </a:p>
          <a:p>
            <a:pPr marL="742950" lvl="1" indent="-285750">
              <a:buFont typeface="Arial" panose="020B0604020202020204" pitchFamily="34" charset="0"/>
              <a:buChar char="•"/>
            </a:pPr>
            <a:r>
              <a:rPr lang="en-US" dirty="0"/>
              <a:t>Climate change effects on population and demographics</a:t>
            </a:r>
          </a:p>
          <a:p>
            <a:pPr marL="742950" lvl="1" indent="-285750">
              <a:buFont typeface="Arial" panose="020B0604020202020204" pitchFamily="34" charset="0"/>
              <a:buChar char="•"/>
            </a:pPr>
            <a:r>
              <a:rPr lang="en-US" dirty="0"/>
              <a:t>Increased demand stemming from future electrification policies and actions</a:t>
            </a:r>
          </a:p>
        </p:txBody>
      </p:sp>
    </p:spTree>
    <p:extLst>
      <p:ext uri="{BB962C8B-B14F-4D97-AF65-F5344CB8AC3E}">
        <p14:creationId xmlns:p14="http://schemas.microsoft.com/office/powerpoint/2010/main" val="3019720697"/>
      </p:ext>
    </p:extLst>
  </p:cSld>
  <p:clrMapOvr>
    <a:masterClrMapping/>
  </p:clrMapOvr>
</p:sld>
</file>

<file path=ppt/theme/theme1.xml><?xml version="1.0" encoding="utf-8"?>
<a:theme xmlns:a="http://schemas.openxmlformats.org/drawingml/2006/main" name="1_Office Theme">
  <a:themeElements>
    <a:clrScheme name="2021PowerPlan">
      <a:dk1>
        <a:srgbClr val="000000"/>
      </a:dk1>
      <a:lt1>
        <a:srgbClr val="FEFFFF"/>
      </a:lt1>
      <a:dk2>
        <a:srgbClr val="EFE8CF"/>
      </a:dk2>
      <a:lt2>
        <a:srgbClr val="FEFFFF"/>
      </a:lt2>
      <a:accent1>
        <a:srgbClr val="F23E49"/>
      </a:accent1>
      <a:accent2>
        <a:srgbClr val="F77F38"/>
      </a:accent2>
      <a:accent3>
        <a:srgbClr val="F7C719"/>
      </a:accent3>
      <a:accent4>
        <a:srgbClr val="9AC368"/>
      </a:accent4>
      <a:accent5>
        <a:srgbClr val="03B28B"/>
      </a:accent5>
      <a:accent6>
        <a:srgbClr val="02BAD2"/>
      </a:accent6>
      <a:hlink>
        <a:srgbClr val="2F395F"/>
      </a:hlink>
      <a:folHlink>
        <a:srgbClr val="576C7D"/>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1PowerPlan - 16.9.potx  -  Read-Only" id="{B27DBBE1-18C3-451C-987E-4BD9C1384D45}" vid="{D567CAAB-904B-49C2-A5FA-7A0925A3055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2021PowerPlan - 16.9</Template>
  <TotalTime>3200</TotalTime>
  <Words>967</Words>
  <Application>Microsoft Macintosh PowerPoint</Application>
  <PresentationFormat>Widescreen</PresentationFormat>
  <Paragraphs>111</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Century Gothic</vt:lpstr>
      <vt:lpstr>Comic Sans MS</vt:lpstr>
      <vt:lpstr>Georgia</vt:lpstr>
      <vt:lpstr>Symbol</vt:lpstr>
      <vt:lpstr>Tahoma</vt:lpstr>
      <vt:lpstr>Trebuchet MS</vt:lpstr>
      <vt:lpstr>1_Office Theme</vt:lpstr>
      <vt:lpstr>NW Power and Conservation Council’s 2021 Power Plan  Salem City Club Program March 18, 2022  Powering the Northwest:  Can Green Power Keep the Lights On?</vt:lpstr>
      <vt:lpstr>Topics</vt:lpstr>
      <vt:lpstr>The Northwest Power and Conservation Council</vt:lpstr>
      <vt:lpstr>The Council’s Power Plan</vt:lpstr>
      <vt:lpstr>What jurisdiction does the Council have?</vt:lpstr>
      <vt:lpstr>Council’s Interactions with other Entities</vt:lpstr>
      <vt:lpstr>PowerPoint Presentation</vt:lpstr>
      <vt:lpstr>Announced Coal Plant Retirements </vt:lpstr>
      <vt:lpstr>Forecast of Regional Electricity Demand</vt:lpstr>
      <vt:lpstr>Assessing Resource Adequacy for the PNW</vt:lpstr>
      <vt:lpstr>Future Policies Are Also Uncertain</vt:lpstr>
      <vt:lpstr>2021 Power Plan Resource Strategy</vt:lpstr>
      <vt:lpstr>Historic and Projected PNW Emissions by Sector  (Baseline case, no new electrification policies)</vt:lpstr>
      <vt:lpstr>A green future will rely heavily on EE, DR and Renewables  but can only achieve a partial decarbonization (see next slide)</vt:lpstr>
      <vt:lpstr>Summary of Findings for the Decarb Scenario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 Response Binning Strategy Sensitivity</dc:title>
  <dc:creator>John Ollis</dc:creator>
  <cp:lastModifiedBy>Cindy Condon</cp:lastModifiedBy>
  <cp:revision>467</cp:revision>
  <dcterms:created xsi:type="dcterms:W3CDTF">2021-04-14T04:08:26Z</dcterms:created>
  <dcterms:modified xsi:type="dcterms:W3CDTF">2022-03-21T21:36:53Z</dcterms:modified>
</cp:coreProperties>
</file>